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256" r:id="rId2"/>
    <p:sldId id="257" r:id="rId3"/>
    <p:sldId id="342" r:id="rId4"/>
    <p:sldId id="343" r:id="rId5"/>
    <p:sldId id="344" r:id="rId6"/>
    <p:sldId id="345" r:id="rId7"/>
    <p:sldId id="346" r:id="rId8"/>
    <p:sldId id="258" r:id="rId9"/>
    <p:sldId id="259" r:id="rId10"/>
    <p:sldId id="260" r:id="rId11"/>
    <p:sldId id="261" r:id="rId12"/>
    <p:sldId id="347" r:id="rId13"/>
    <p:sldId id="355" r:id="rId14"/>
    <p:sldId id="348" r:id="rId15"/>
    <p:sldId id="353" r:id="rId16"/>
    <p:sldId id="352" r:id="rId17"/>
    <p:sldId id="349" r:id="rId18"/>
    <p:sldId id="350" r:id="rId19"/>
    <p:sldId id="354" r:id="rId20"/>
    <p:sldId id="35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97" autoAdjust="0"/>
    <p:restoredTop sz="88337" autoAdjust="0"/>
  </p:normalViewPr>
  <p:slideViewPr>
    <p:cSldViewPr snapToGrid="0">
      <p:cViewPr varScale="1">
        <p:scale>
          <a:sx n="73" d="100"/>
          <a:sy n="73" d="100"/>
        </p:scale>
        <p:origin x="54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2.jpe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968C49-1136-4CD6-BF84-09BF06A9E6ED}" type="datetimeFigureOut">
              <a:rPr lang="en-US" smtClean="0"/>
              <a:t>1/12/2024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932FD0-8EFD-48B5-A1D0-1004723EEECA}" type="slidenum">
              <a:rPr lang="en-US" smtClean="0"/>
              <a:t>‹#›</a:t>
            </a:fld>
            <a:endParaRPr lang="en-US"/>
          </a:p>
        </p:txBody>
      </p:sp>
    </p:spTree>
    <p:extLst>
      <p:ext uri="{BB962C8B-B14F-4D97-AF65-F5344CB8AC3E}">
        <p14:creationId xmlns:p14="http://schemas.microsoft.com/office/powerpoint/2010/main" val="1359157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162" name="Rectangle 8"/>
          <p:cNvSpPr>
            <a:spLocks noGrp="1" noChangeArrowheads="1"/>
          </p:cNvSpPr>
          <p:nvPr>
            <p:ph type="sldNum" sz="quarter"/>
          </p:nvPr>
        </p:nvSpPr>
        <p:spPr>
          <a:noFill/>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1pPr>
            <a:lvl2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2pPr>
            <a:lvl3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3pPr>
            <a:lvl4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4pPr>
            <a:lvl5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9pPr>
          </a:lstStyle>
          <a:p>
            <a:pPr eaLnBrk="1" hangingPunct="1"/>
            <a:fld id="{C31A9156-8EDA-4A3B-AB4D-7C400E83E0A1}" type="slidenum">
              <a:rPr lang="en-US" altLang="en-US">
                <a:solidFill>
                  <a:srgbClr val="000000"/>
                </a:solidFill>
                <a:latin typeface="Calibri" panose="020F0502020204030204" pitchFamily="34" charset="0"/>
                <a:cs typeface="Arial" panose="020B0604020202020204" pitchFamily="34" charset="0"/>
              </a:rPr>
              <a:pPr eaLnBrk="1" hangingPunct="1"/>
              <a:t>3</a:t>
            </a:fld>
            <a:endParaRPr lang="en-US" altLang="en-US">
              <a:solidFill>
                <a:srgbClr val="000000"/>
              </a:solidFill>
              <a:latin typeface="Calibri" panose="020F0502020204030204" pitchFamily="34" charset="0"/>
              <a:cs typeface="Arial" panose="020B0604020202020204" pitchFamily="34" charset="0"/>
            </a:endParaRPr>
          </a:p>
        </p:txBody>
      </p:sp>
      <p:sp>
        <p:nvSpPr>
          <p:cNvPr id="92163" name="Rectangle 1"/>
          <p:cNvSpPr>
            <a:spLocks noGrp="1" noRot="1" noChangeAspect="1" noChangeArrowheads="1" noTextEdit="1"/>
          </p:cNvSpPr>
          <p:nvPr>
            <p:ph type="sldImg"/>
          </p:nvPr>
        </p:nvSpPr>
        <p:spPr>
          <a:xfrm>
            <a:off x="382588" y="685800"/>
            <a:ext cx="6091237" cy="3427413"/>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2164" name="Rectangle 2"/>
          <p:cNvSpPr>
            <a:spLocks noGrp="1" noChangeArrowheads="1"/>
          </p:cNvSpPr>
          <p:nvPr>
            <p:ph type="body" idx="1"/>
          </p:nvPr>
        </p:nvSpPr>
        <p:spPr>
          <a:xfrm>
            <a:off x="685800" y="4343400"/>
            <a:ext cx="5484813" cy="4114800"/>
          </a:xfrm>
          <a:noFill/>
          <a:extLst>
            <a:ext uri="{91240B29-F687-4F45-9708-019B960494DF}">
              <a14:hiddenLine xmlns:a14="http://schemas.microsoft.com/office/drawing/2010/main" w="9525">
                <a:solidFill>
                  <a:srgbClr val="80808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14329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3186" name="Rectangle 8"/>
          <p:cNvSpPr>
            <a:spLocks noGrp="1" noChangeArrowheads="1"/>
          </p:cNvSpPr>
          <p:nvPr>
            <p:ph type="sldNum" sz="quarter"/>
          </p:nvPr>
        </p:nvSpPr>
        <p:spPr>
          <a:noFill/>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1pPr>
            <a:lvl2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2pPr>
            <a:lvl3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3pPr>
            <a:lvl4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4pPr>
            <a:lvl5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9pPr>
          </a:lstStyle>
          <a:p>
            <a:pPr eaLnBrk="1" hangingPunct="1"/>
            <a:fld id="{BDD1A237-EDBA-4B64-872C-AB7AD1FC24E8}" type="slidenum">
              <a:rPr lang="en-US" altLang="en-US">
                <a:solidFill>
                  <a:srgbClr val="000000"/>
                </a:solidFill>
                <a:latin typeface="Calibri" panose="020F0502020204030204" pitchFamily="34" charset="0"/>
                <a:cs typeface="Arial" panose="020B0604020202020204" pitchFamily="34" charset="0"/>
              </a:rPr>
              <a:pPr eaLnBrk="1" hangingPunct="1"/>
              <a:t>4</a:t>
            </a:fld>
            <a:endParaRPr lang="en-US" altLang="en-US">
              <a:solidFill>
                <a:srgbClr val="000000"/>
              </a:solidFill>
              <a:latin typeface="Calibri" panose="020F0502020204030204" pitchFamily="34" charset="0"/>
              <a:cs typeface="Arial" panose="020B0604020202020204" pitchFamily="34" charset="0"/>
            </a:endParaRPr>
          </a:p>
        </p:txBody>
      </p:sp>
      <p:sp>
        <p:nvSpPr>
          <p:cNvPr id="93187" name="Rectangle 1"/>
          <p:cNvSpPr>
            <a:spLocks noGrp="1" noRot="1" noChangeAspect="1" noChangeArrowheads="1" noTextEdit="1"/>
          </p:cNvSpPr>
          <p:nvPr>
            <p:ph type="sldImg"/>
          </p:nvPr>
        </p:nvSpPr>
        <p:spPr>
          <a:xfrm>
            <a:off x="382588" y="685800"/>
            <a:ext cx="6091237" cy="3427413"/>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3188" name="Rectangle 2"/>
          <p:cNvSpPr>
            <a:spLocks noGrp="1" noChangeArrowheads="1"/>
          </p:cNvSpPr>
          <p:nvPr>
            <p:ph type="body" idx="1"/>
          </p:nvPr>
        </p:nvSpPr>
        <p:spPr>
          <a:xfrm>
            <a:off x="685800" y="4343400"/>
            <a:ext cx="5484813" cy="4114800"/>
          </a:xfrm>
          <a:noFill/>
          <a:extLst>
            <a:ext uri="{91240B29-F687-4F45-9708-019B960494DF}">
              <a14:hiddenLine xmlns:a14="http://schemas.microsoft.com/office/drawing/2010/main" w="9525">
                <a:solidFill>
                  <a:srgbClr val="80808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04510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4210" name="Rectangle 8"/>
          <p:cNvSpPr>
            <a:spLocks noGrp="1" noChangeArrowheads="1"/>
          </p:cNvSpPr>
          <p:nvPr>
            <p:ph type="sldNum" sz="quarter"/>
          </p:nvPr>
        </p:nvSpPr>
        <p:spPr>
          <a:noFill/>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1pPr>
            <a:lvl2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2pPr>
            <a:lvl3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3pPr>
            <a:lvl4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4pPr>
            <a:lvl5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9pPr>
          </a:lstStyle>
          <a:p>
            <a:pPr eaLnBrk="1" hangingPunct="1"/>
            <a:fld id="{6C7A5A32-A8F0-4FA1-B9BC-EE786B9F2F2F}" type="slidenum">
              <a:rPr lang="en-US" altLang="en-US">
                <a:solidFill>
                  <a:srgbClr val="000000"/>
                </a:solidFill>
                <a:latin typeface="Calibri" panose="020F0502020204030204" pitchFamily="34" charset="0"/>
                <a:cs typeface="Arial" panose="020B0604020202020204" pitchFamily="34" charset="0"/>
              </a:rPr>
              <a:pPr eaLnBrk="1" hangingPunct="1"/>
              <a:t>5</a:t>
            </a:fld>
            <a:endParaRPr lang="en-US" altLang="en-US">
              <a:solidFill>
                <a:srgbClr val="000000"/>
              </a:solidFill>
              <a:latin typeface="Calibri" panose="020F0502020204030204" pitchFamily="34" charset="0"/>
              <a:cs typeface="Arial" panose="020B0604020202020204" pitchFamily="34" charset="0"/>
            </a:endParaRPr>
          </a:p>
        </p:txBody>
      </p:sp>
      <p:sp>
        <p:nvSpPr>
          <p:cNvPr id="94211" name="Rectangle 1"/>
          <p:cNvSpPr>
            <a:spLocks noGrp="1" noRot="1" noChangeAspect="1" noChangeArrowheads="1" noTextEdit="1"/>
          </p:cNvSpPr>
          <p:nvPr>
            <p:ph type="sldImg"/>
          </p:nvPr>
        </p:nvSpPr>
        <p:spPr>
          <a:xfrm>
            <a:off x="382588" y="685800"/>
            <a:ext cx="6091237" cy="3427413"/>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4212" name="Rectangle 2"/>
          <p:cNvSpPr>
            <a:spLocks noGrp="1" noChangeArrowheads="1"/>
          </p:cNvSpPr>
          <p:nvPr>
            <p:ph type="body" idx="1"/>
          </p:nvPr>
        </p:nvSpPr>
        <p:spPr>
          <a:xfrm>
            <a:off x="685800" y="4343400"/>
            <a:ext cx="5484813" cy="4114800"/>
          </a:xfrm>
          <a:noFill/>
          <a:extLst>
            <a:ext uri="{91240B29-F687-4F45-9708-019B960494DF}">
              <a14:hiddenLine xmlns:a14="http://schemas.microsoft.com/office/drawing/2010/main" w="9525">
                <a:solidFill>
                  <a:srgbClr val="80808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805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5234" name="Rectangle 8"/>
          <p:cNvSpPr>
            <a:spLocks noGrp="1" noChangeArrowheads="1"/>
          </p:cNvSpPr>
          <p:nvPr>
            <p:ph type="sldNum" sz="quarter"/>
          </p:nvPr>
        </p:nvSpPr>
        <p:spPr>
          <a:noFill/>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1pPr>
            <a:lvl2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2pPr>
            <a:lvl3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3pPr>
            <a:lvl4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4pPr>
            <a:lvl5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9pPr>
          </a:lstStyle>
          <a:p>
            <a:pPr eaLnBrk="1" hangingPunct="1"/>
            <a:fld id="{DD71BA45-A1D1-434D-915C-E8A7BDA173A3}" type="slidenum">
              <a:rPr lang="en-US" altLang="en-US">
                <a:solidFill>
                  <a:srgbClr val="000000"/>
                </a:solidFill>
                <a:latin typeface="Calibri" panose="020F0502020204030204" pitchFamily="34" charset="0"/>
                <a:cs typeface="Arial" panose="020B0604020202020204" pitchFamily="34" charset="0"/>
              </a:rPr>
              <a:pPr eaLnBrk="1" hangingPunct="1"/>
              <a:t>6</a:t>
            </a:fld>
            <a:endParaRPr lang="en-US" altLang="en-US">
              <a:solidFill>
                <a:srgbClr val="000000"/>
              </a:solidFill>
              <a:latin typeface="Calibri" panose="020F0502020204030204" pitchFamily="34" charset="0"/>
              <a:cs typeface="Arial" panose="020B0604020202020204" pitchFamily="34" charset="0"/>
            </a:endParaRPr>
          </a:p>
        </p:txBody>
      </p:sp>
      <p:sp>
        <p:nvSpPr>
          <p:cNvPr id="95235" name="Rectangle 1"/>
          <p:cNvSpPr>
            <a:spLocks noGrp="1" noRot="1" noChangeAspect="1" noChangeArrowheads="1" noTextEdit="1"/>
          </p:cNvSpPr>
          <p:nvPr>
            <p:ph type="sldImg"/>
          </p:nvPr>
        </p:nvSpPr>
        <p:spPr>
          <a:xfrm>
            <a:off x="382588" y="685800"/>
            <a:ext cx="6091237" cy="3427413"/>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5236" name="Rectangle 2"/>
          <p:cNvSpPr>
            <a:spLocks noGrp="1" noChangeArrowheads="1"/>
          </p:cNvSpPr>
          <p:nvPr>
            <p:ph type="body" idx="1"/>
          </p:nvPr>
        </p:nvSpPr>
        <p:spPr>
          <a:xfrm>
            <a:off x="685800" y="4343400"/>
            <a:ext cx="5484813" cy="4114800"/>
          </a:xfrm>
          <a:noFill/>
          <a:extLst>
            <a:ext uri="{91240B29-F687-4F45-9708-019B960494DF}">
              <a14:hiddenLine xmlns:a14="http://schemas.microsoft.com/office/drawing/2010/main" w="9525">
                <a:solidFill>
                  <a:srgbClr val="80808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8676994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6258" name="Rectangle 8"/>
          <p:cNvSpPr>
            <a:spLocks noGrp="1" noChangeArrowheads="1"/>
          </p:cNvSpPr>
          <p:nvPr>
            <p:ph type="sldNum" sz="quarter"/>
          </p:nvPr>
        </p:nvSpPr>
        <p:spPr>
          <a:noFill/>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1pPr>
            <a:lvl2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2pPr>
            <a:lvl3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3pPr>
            <a:lvl4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4pPr>
            <a:lvl5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DejaVu Sans" charset="0"/>
              </a:defRPr>
            </a:lvl9pPr>
          </a:lstStyle>
          <a:p>
            <a:pPr eaLnBrk="1" hangingPunct="1"/>
            <a:fld id="{44444690-CEC8-48D0-852D-30AC439A284A}" type="slidenum">
              <a:rPr lang="en-US" altLang="en-US">
                <a:solidFill>
                  <a:srgbClr val="000000"/>
                </a:solidFill>
                <a:latin typeface="Calibri" panose="020F0502020204030204" pitchFamily="34" charset="0"/>
                <a:cs typeface="Arial" panose="020B0604020202020204" pitchFamily="34" charset="0"/>
              </a:rPr>
              <a:pPr eaLnBrk="1" hangingPunct="1"/>
              <a:t>7</a:t>
            </a:fld>
            <a:endParaRPr lang="en-US" altLang="en-US">
              <a:solidFill>
                <a:srgbClr val="000000"/>
              </a:solidFill>
              <a:latin typeface="Calibri" panose="020F0502020204030204" pitchFamily="34" charset="0"/>
              <a:cs typeface="Arial" panose="020B0604020202020204" pitchFamily="34" charset="0"/>
            </a:endParaRPr>
          </a:p>
        </p:txBody>
      </p:sp>
      <p:sp>
        <p:nvSpPr>
          <p:cNvPr id="96259" name="Rectangle 1"/>
          <p:cNvSpPr>
            <a:spLocks noGrp="1" noRot="1" noChangeAspect="1" noChangeArrowheads="1" noTextEdit="1"/>
          </p:cNvSpPr>
          <p:nvPr>
            <p:ph type="sldImg"/>
          </p:nvPr>
        </p:nvSpPr>
        <p:spPr>
          <a:xfrm>
            <a:off x="382588" y="685800"/>
            <a:ext cx="6091237" cy="3427413"/>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96260" name="Rectangle 2"/>
          <p:cNvSpPr>
            <a:spLocks noGrp="1" noChangeArrowheads="1"/>
          </p:cNvSpPr>
          <p:nvPr>
            <p:ph type="body" idx="1"/>
          </p:nvPr>
        </p:nvSpPr>
        <p:spPr>
          <a:xfrm>
            <a:off x="685800" y="4343400"/>
            <a:ext cx="5484813" cy="4114800"/>
          </a:xfrm>
          <a:noFill/>
          <a:extLst>
            <a:ext uri="{91240B29-F687-4F45-9708-019B960494DF}">
              <a14:hiddenLine xmlns:a14="http://schemas.microsoft.com/office/drawing/2010/main" w="9525">
                <a:solidFill>
                  <a:srgbClr val="80808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636415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Resource allocation graph of forks -&gt; </a:t>
            </a:r>
            <a:r>
              <a:rPr lang="en-US" dirty="0" err="1"/>
              <a:t>philsophers</a:t>
            </a:r>
            <a:r>
              <a:rPr lang="en-US" dirty="0"/>
              <a:t> that acquired them, and philosophers -&gt; forks who may want them.  A cycle implies the potential for deadlock, and reversing the order of acquisition ensures that cycle never completes.</a:t>
            </a:r>
          </a:p>
        </p:txBody>
      </p:sp>
      <p:sp>
        <p:nvSpPr>
          <p:cNvPr id="4" name="Slide Number Placeholder 3"/>
          <p:cNvSpPr>
            <a:spLocks noGrp="1"/>
          </p:cNvSpPr>
          <p:nvPr>
            <p:ph type="sldNum" sz="quarter" idx="5"/>
          </p:nvPr>
        </p:nvSpPr>
        <p:spPr/>
        <p:txBody>
          <a:bodyPr/>
          <a:lstStyle/>
          <a:p>
            <a:fld id="{50932FD0-8EFD-48B5-A1D0-1004723EEECA}" type="slidenum">
              <a:rPr lang="en-US" smtClean="0"/>
              <a:t>15</a:t>
            </a:fld>
            <a:endParaRPr lang="en-US"/>
          </a:p>
        </p:txBody>
      </p:sp>
    </p:spTree>
    <p:extLst>
      <p:ext uri="{BB962C8B-B14F-4D97-AF65-F5344CB8AC3E}">
        <p14:creationId xmlns:p14="http://schemas.microsoft.com/office/powerpoint/2010/main" val="36126547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ensures that at least one philosopher will eat at a time, but if a philosopher is waiting for a fork, then no other philosophers can acquire forks since the mutex is held while waiting on the fork.</a:t>
            </a:r>
          </a:p>
        </p:txBody>
      </p:sp>
      <p:sp>
        <p:nvSpPr>
          <p:cNvPr id="4" name="Slide Number Placeholder 3"/>
          <p:cNvSpPr>
            <a:spLocks noGrp="1"/>
          </p:cNvSpPr>
          <p:nvPr>
            <p:ph type="sldNum" sz="quarter" idx="5"/>
          </p:nvPr>
        </p:nvSpPr>
        <p:spPr/>
        <p:txBody>
          <a:bodyPr/>
          <a:lstStyle/>
          <a:p>
            <a:fld id="{50932FD0-8EFD-48B5-A1D0-1004723EEECA}" type="slidenum">
              <a:rPr lang="en-US" smtClean="0"/>
              <a:t>16</a:t>
            </a:fld>
            <a:endParaRPr lang="en-US"/>
          </a:p>
        </p:txBody>
      </p:sp>
    </p:spTree>
    <p:extLst>
      <p:ext uri="{BB962C8B-B14F-4D97-AF65-F5344CB8AC3E}">
        <p14:creationId xmlns:p14="http://schemas.microsoft.com/office/powerpoint/2010/main" val="17879335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EBC55-5864-427B-84CF-6441AA82BD0B}"/>
              </a:ext>
            </a:extLst>
          </p:cNvPr>
          <p:cNvSpPr>
            <a:spLocks noGrp="1"/>
          </p:cNvSpPr>
          <p:nvPr>
            <p:ph type="ctrTitle"/>
          </p:nvPr>
        </p:nvSpPr>
        <p:spPr>
          <a:xfrm>
            <a:off x="966745" y="1205037"/>
            <a:ext cx="7744993" cy="2541336"/>
          </a:xfrm>
        </p:spPr>
        <p:txBody>
          <a:bodyPr anchor="b">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EB52BDB-18E0-4991-A6F2-7AD5420153F2}"/>
              </a:ext>
            </a:extLst>
          </p:cNvPr>
          <p:cNvSpPr>
            <a:spLocks noGrp="1"/>
          </p:cNvSpPr>
          <p:nvPr>
            <p:ph type="subTitle" idx="1"/>
          </p:nvPr>
        </p:nvSpPr>
        <p:spPr>
          <a:xfrm>
            <a:off x="966745" y="3949332"/>
            <a:ext cx="7744993" cy="2006735"/>
          </a:xfrm>
        </p:spPr>
        <p:txBody>
          <a:bodyPr>
            <a:normAutofit/>
          </a:bodyPr>
          <a:lstStyle>
            <a:lvl1pPr marL="0" indent="0" algn="l">
              <a:buNone/>
              <a:defRPr sz="20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F0ABC6-907E-47DE-8E40-61F2DD1B408B}"/>
              </a:ext>
            </a:extLst>
          </p:cNvPr>
          <p:cNvSpPr>
            <a:spLocks noGrp="1"/>
          </p:cNvSpPr>
          <p:nvPr>
            <p:ph type="dt" sz="half" idx="10"/>
          </p:nvPr>
        </p:nvSpPr>
        <p:spPr/>
        <p:txBody>
          <a:bodyPr/>
          <a:lstStyle/>
          <a:p>
            <a:fld id="{11008460-8B2F-4AAA-A4E2-10730069204C}" type="datetimeFigureOut">
              <a:rPr lang="en-US" smtClean="0"/>
              <a:t>1/12/2024</a:t>
            </a:fld>
            <a:endParaRPr lang="en-US"/>
          </a:p>
        </p:txBody>
      </p:sp>
      <p:sp>
        <p:nvSpPr>
          <p:cNvPr id="5" name="Footer Placeholder 4">
            <a:extLst>
              <a:ext uri="{FF2B5EF4-FFF2-40B4-BE49-F238E27FC236}">
                <a16:creationId xmlns:a16="http://schemas.microsoft.com/office/drawing/2014/main" id="{158AB158-6097-43A1-90B6-406F93670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E077-FF20-4DD9-92B5-EE1C4D615C6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9608226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071ABCB-C306-49F0-8D5D-0B890583C1CE}"/>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24A67F94-2250-4B3A-8424-1BC0A0BCB3FF}"/>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FB942D8-95BE-4CFD-BFCC-26209EC192CE}"/>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9DF6499A-D398-4CBC-AA22-4277539430FC}"/>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0D91493C-6480-4A3F-8836-1727CBA3C849}"/>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A546BFEE-D3D9-4B18-BA88-49F7C7D266E7}"/>
              </a:ext>
            </a:extLst>
          </p:cNvPr>
          <p:cNvSpPr>
            <a:spLocks noGrp="1"/>
          </p:cNvSpPr>
          <p:nvPr>
            <p:ph type="title"/>
          </p:nvPr>
        </p:nvSpPr>
        <p:spPr>
          <a:xfrm>
            <a:off x="2148186" y="959587"/>
            <a:ext cx="9076329" cy="1064277"/>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EA5BD3-1A63-4F94-ADFA-5CA2A414DE16}"/>
              </a:ext>
            </a:extLst>
          </p:cNvPr>
          <p:cNvSpPr>
            <a:spLocks noGrp="1"/>
          </p:cNvSpPr>
          <p:nvPr>
            <p:ph type="body" orient="vert" idx="1"/>
          </p:nvPr>
        </p:nvSpPr>
        <p:spPr>
          <a:xfrm>
            <a:off x="2148186" y="2248257"/>
            <a:ext cx="9076329" cy="365015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421888E-6FA1-446E-A77C-7D26923F6BAA}"/>
              </a:ext>
            </a:extLst>
          </p:cNvPr>
          <p:cNvSpPr>
            <a:spLocks noGrp="1"/>
          </p:cNvSpPr>
          <p:nvPr>
            <p:ph type="dt" sz="half" idx="10"/>
          </p:nvPr>
        </p:nvSpPr>
        <p:spPr/>
        <p:txBody>
          <a:bodyPr/>
          <a:lstStyle/>
          <a:p>
            <a:fld id="{11008460-8B2F-4AAA-A4E2-10730069204C}" type="datetimeFigureOut">
              <a:rPr lang="en-US" smtClean="0"/>
              <a:t>1/12/2024</a:t>
            </a:fld>
            <a:endParaRPr lang="en-US"/>
          </a:p>
        </p:txBody>
      </p:sp>
      <p:sp>
        <p:nvSpPr>
          <p:cNvPr id="5" name="Footer Placeholder 4">
            <a:extLst>
              <a:ext uri="{FF2B5EF4-FFF2-40B4-BE49-F238E27FC236}">
                <a16:creationId xmlns:a16="http://schemas.microsoft.com/office/drawing/2014/main" id="{5A33313F-58CA-4397-A3B4-71B068D1E2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CC6AB3-89E2-4B6A-A5F3-3FB781C1AA8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42906948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7BC2869-B8E0-44C7-801E-BA0C2C1B5E82}"/>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BA7CEB8F-94FA-4A87-AA80-066173AA5C5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74F9817E-A26F-4D7B-82A1-FA647EE4C86F}"/>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0E734839-B51C-4112-A4D8-DDFCB7F84A6F}"/>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51DFF651-C17F-4B2C-A962-32FA4958BCFA}"/>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DE9B263D-CDF8-431B-A5D1-9687649138B5}"/>
              </a:ext>
            </a:extLst>
          </p:cNvPr>
          <p:cNvSpPr>
            <a:spLocks noGrp="1"/>
          </p:cNvSpPr>
          <p:nvPr>
            <p:ph type="title" orient="vert"/>
          </p:nvPr>
        </p:nvSpPr>
        <p:spPr>
          <a:xfrm>
            <a:off x="9131030" y="866253"/>
            <a:ext cx="2222769" cy="5310710"/>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7FB6B9BE-E660-4F3A-ABA1-86667DC133EB}"/>
              </a:ext>
            </a:extLst>
          </p:cNvPr>
          <p:cNvSpPr>
            <a:spLocks noGrp="1"/>
          </p:cNvSpPr>
          <p:nvPr>
            <p:ph type="body" orient="vert" idx="1"/>
          </p:nvPr>
        </p:nvSpPr>
        <p:spPr>
          <a:xfrm>
            <a:off x="838200" y="866253"/>
            <a:ext cx="8164286" cy="531071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A082700-F509-4302-AE0E-6CC56401A40F}"/>
              </a:ext>
            </a:extLst>
          </p:cNvPr>
          <p:cNvSpPr>
            <a:spLocks noGrp="1"/>
          </p:cNvSpPr>
          <p:nvPr>
            <p:ph type="dt" sz="half" idx="10"/>
          </p:nvPr>
        </p:nvSpPr>
        <p:spPr/>
        <p:txBody>
          <a:bodyPr/>
          <a:lstStyle/>
          <a:p>
            <a:fld id="{11008460-8B2F-4AAA-A4E2-10730069204C}" type="datetimeFigureOut">
              <a:rPr lang="en-US" smtClean="0"/>
              <a:t>1/12/2024</a:t>
            </a:fld>
            <a:endParaRPr lang="en-US"/>
          </a:p>
        </p:txBody>
      </p:sp>
      <p:sp>
        <p:nvSpPr>
          <p:cNvPr id="5" name="Footer Placeholder 4">
            <a:extLst>
              <a:ext uri="{FF2B5EF4-FFF2-40B4-BE49-F238E27FC236}">
                <a16:creationId xmlns:a16="http://schemas.microsoft.com/office/drawing/2014/main" id="{0303BD63-5B0C-4FB3-8434-8EA1A84F2D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F3E9EB-019B-4F03-8147-D6CBA6B1E67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5530591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711200" y="609600"/>
            <a:ext cx="10972800" cy="4953000"/>
          </a:xfrm>
          <a:prstGeom prst="rect">
            <a:avLst/>
          </a:prstGeo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p:cNvSpPr>
            <a:spLocks noGrp="1"/>
          </p:cNvSpPr>
          <p:nvPr>
            <p:ph type="dt" sz="half" idx="2"/>
          </p:nvPr>
        </p:nvSpPr>
        <p:spPr>
          <a:xfrm>
            <a:off x="6096000" y="6377355"/>
            <a:ext cx="1625600" cy="365125"/>
          </a:xfrm>
          <a:prstGeom prst="rect">
            <a:avLst/>
          </a:prstGeom>
        </p:spPr>
        <p:txBody>
          <a:bodyPr/>
          <a:lstStyle>
            <a:lvl1pPr>
              <a:defRPr sz="1400">
                <a:solidFill>
                  <a:schemeClr val="bg2"/>
                </a:solidFill>
                <a:latin typeface="+mj-lt"/>
              </a:defRPr>
            </a:lvl1pPr>
          </a:lstStyle>
          <a:p>
            <a:endParaRPr lang="en-US" dirty="0"/>
          </a:p>
        </p:txBody>
      </p:sp>
      <p:sp>
        <p:nvSpPr>
          <p:cNvPr id="9" name="Footer Placeholder 4"/>
          <p:cNvSpPr>
            <a:spLocks noGrp="1"/>
          </p:cNvSpPr>
          <p:nvPr>
            <p:ph type="ftr" sz="quarter" idx="3"/>
          </p:nvPr>
        </p:nvSpPr>
        <p:spPr>
          <a:xfrm>
            <a:off x="7518400" y="6377355"/>
            <a:ext cx="3860800" cy="365125"/>
          </a:xfrm>
          <a:prstGeom prst="rect">
            <a:avLst/>
          </a:prstGeom>
        </p:spPr>
        <p:txBody>
          <a:bodyPr/>
          <a:lstStyle>
            <a:lvl1pPr algn="r">
              <a:defRPr sz="1400">
                <a:solidFill>
                  <a:schemeClr val="bg2"/>
                </a:solidFill>
                <a:latin typeface="+mj-lt"/>
              </a:defRPr>
            </a:lvl1pPr>
          </a:lstStyle>
          <a:p>
            <a:endParaRPr lang="en-US" dirty="0"/>
          </a:p>
        </p:txBody>
      </p:sp>
      <p:sp>
        <p:nvSpPr>
          <p:cNvPr id="10" name="Slide Number Placeholder 5"/>
          <p:cNvSpPr>
            <a:spLocks noGrp="1"/>
          </p:cNvSpPr>
          <p:nvPr>
            <p:ph type="sldNum" sz="quarter" idx="4"/>
          </p:nvPr>
        </p:nvSpPr>
        <p:spPr>
          <a:xfrm>
            <a:off x="11074400" y="6362701"/>
            <a:ext cx="812800" cy="365125"/>
          </a:xfrm>
          <a:prstGeom prst="rect">
            <a:avLst/>
          </a:prstGeom>
        </p:spPr>
        <p:txBody>
          <a:bodyPr/>
          <a:lstStyle>
            <a:lvl1pPr>
              <a:defRPr sz="1400">
                <a:solidFill>
                  <a:schemeClr val="bg2"/>
                </a:solidFill>
                <a:latin typeface="+mj-lt"/>
              </a:defRPr>
            </a:lvl1pPr>
          </a:lstStyle>
          <a:p>
            <a:pPr algn="r"/>
            <a:r>
              <a:rPr lang="en-US" dirty="0"/>
              <a:t>| </a:t>
            </a:r>
            <a:fld id="{BA13C625-9B67-4A70-A9C3-06D9E61B09A6}" type="slidenum">
              <a:rPr lang="en-US" smtClean="0"/>
              <a:pPr algn="r"/>
              <a:t>‹#›</a:t>
            </a:fld>
            <a:endParaRPr lang="en-US" dirty="0"/>
          </a:p>
        </p:txBody>
      </p:sp>
    </p:spTree>
    <p:extLst>
      <p:ext uri="{BB962C8B-B14F-4D97-AF65-F5344CB8AC3E}">
        <p14:creationId xmlns:p14="http://schemas.microsoft.com/office/powerpoint/2010/main" val="3644439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31C13-CF9D-4E82-A5B4-91008DCD25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C06FD2-89E8-4415-ADF7-22F4A4C259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0CBBFF-8889-497F-B4CA-A031E8DD3B95}"/>
              </a:ext>
            </a:extLst>
          </p:cNvPr>
          <p:cNvSpPr>
            <a:spLocks noGrp="1"/>
          </p:cNvSpPr>
          <p:nvPr>
            <p:ph type="dt" sz="half" idx="10"/>
          </p:nvPr>
        </p:nvSpPr>
        <p:spPr/>
        <p:txBody>
          <a:bodyPr/>
          <a:lstStyle/>
          <a:p>
            <a:fld id="{11008460-8B2F-4AAA-A4E2-10730069204C}" type="datetimeFigureOut">
              <a:rPr lang="en-US" smtClean="0"/>
              <a:t>1/12/2024</a:t>
            </a:fld>
            <a:endParaRPr lang="en-US"/>
          </a:p>
        </p:txBody>
      </p:sp>
      <p:sp>
        <p:nvSpPr>
          <p:cNvPr id="5" name="Footer Placeholder 4">
            <a:extLst>
              <a:ext uri="{FF2B5EF4-FFF2-40B4-BE49-F238E27FC236}">
                <a16:creationId xmlns:a16="http://schemas.microsoft.com/office/drawing/2014/main" id="{FDE78DAF-985B-4BB4-ADA9-02EA979F1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A10DBC-42B5-46AB-B36A-B39128E69CBF}"/>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826002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1B6E7-01C8-4375-B7C7-596CD11993F3}"/>
              </a:ext>
            </a:extLst>
          </p:cNvPr>
          <p:cNvSpPr>
            <a:spLocks noGrp="1"/>
          </p:cNvSpPr>
          <p:nvPr>
            <p:ph type="title"/>
          </p:nvPr>
        </p:nvSpPr>
        <p:spPr>
          <a:xfrm>
            <a:off x="831850" y="1883229"/>
            <a:ext cx="8214179" cy="3303133"/>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9C441675-8F3E-47CC-9573-D853C506D557}"/>
              </a:ext>
            </a:extLst>
          </p:cNvPr>
          <p:cNvSpPr>
            <a:spLocks noGrp="1"/>
          </p:cNvSpPr>
          <p:nvPr>
            <p:ph type="body" idx="1"/>
          </p:nvPr>
        </p:nvSpPr>
        <p:spPr>
          <a:xfrm>
            <a:off x="831850" y="5295900"/>
            <a:ext cx="8214179" cy="793750"/>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75419F49-690E-49EC-BD41-75A18C9E37FC}"/>
              </a:ext>
            </a:extLst>
          </p:cNvPr>
          <p:cNvSpPr>
            <a:spLocks noGrp="1"/>
          </p:cNvSpPr>
          <p:nvPr>
            <p:ph type="dt" sz="half" idx="10"/>
          </p:nvPr>
        </p:nvSpPr>
        <p:spPr/>
        <p:txBody>
          <a:bodyPr/>
          <a:lstStyle/>
          <a:p>
            <a:fld id="{11008460-8B2F-4AAA-A4E2-10730069204C}" type="datetimeFigureOut">
              <a:rPr lang="en-US" smtClean="0"/>
              <a:t>1/12/2024</a:t>
            </a:fld>
            <a:endParaRPr lang="en-US"/>
          </a:p>
        </p:txBody>
      </p:sp>
      <p:sp>
        <p:nvSpPr>
          <p:cNvPr id="5" name="Footer Placeholder 4">
            <a:extLst>
              <a:ext uri="{FF2B5EF4-FFF2-40B4-BE49-F238E27FC236}">
                <a16:creationId xmlns:a16="http://schemas.microsoft.com/office/drawing/2014/main" id="{9BBC9E70-1401-468E-97DE-4255CA2221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BE14C-9127-4582-A006-2AEA93AF76BE}"/>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2045703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34DF9-FA60-4E7B-BDE8-C0F9AFE636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7F1133-890E-4E96-AEDD-0F921E26F51D}"/>
              </a:ext>
            </a:extLst>
          </p:cNvPr>
          <p:cNvSpPr>
            <a:spLocks noGrp="1"/>
          </p:cNvSpPr>
          <p:nvPr>
            <p:ph sz="half" idx="1"/>
          </p:nvPr>
        </p:nvSpPr>
        <p:spPr>
          <a:xfrm>
            <a:off x="966745"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14763B4-4987-4303-9640-54B67DD75E46}"/>
              </a:ext>
            </a:extLst>
          </p:cNvPr>
          <p:cNvSpPr>
            <a:spLocks noGrp="1"/>
          </p:cNvSpPr>
          <p:nvPr>
            <p:ph sz="half" idx="2"/>
          </p:nvPr>
        </p:nvSpPr>
        <p:spPr>
          <a:xfrm>
            <a:off x="5597174"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4C94AAD8-D444-410E-98EC-47076908FA37}"/>
              </a:ext>
            </a:extLst>
          </p:cNvPr>
          <p:cNvSpPr>
            <a:spLocks noGrp="1"/>
          </p:cNvSpPr>
          <p:nvPr>
            <p:ph type="dt" sz="half" idx="10"/>
          </p:nvPr>
        </p:nvSpPr>
        <p:spPr/>
        <p:txBody>
          <a:bodyPr/>
          <a:lstStyle/>
          <a:p>
            <a:fld id="{11008460-8B2F-4AAA-A4E2-10730069204C}" type="datetimeFigureOut">
              <a:rPr lang="en-US" smtClean="0"/>
              <a:t>1/12/2024</a:t>
            </a:fld>
            <a:endParaRPr lang="en-US"/>
          </a:p>
        </p:txBody>
      </p:sp>
      <p:sp>
        <p:nvSpPr>
          <p:cNvPr id="6" name="Footer Placeholder 5">
            <a:extLst>
              <a:ext uri="{FF2B5EF4-FFF2-40B4-BE49-F238E27FC236}">
                <a16:creationId xmlns:a16="http://schemas.microsoft.com/office/drawing/2014/main" id="{E072F01E-6867-4604-8B58-F65BCC820A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43D87-0EC8-43C7-9D1B-46DB5212931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6869787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605AE-70FD-4CEE-BDFB-D5C0A3D3595C}"/>
              </a:ext>
            </a:extLst>
          </p:cNvPr>
          <p:cNvSpPr>
            <a:spLocks noGrp="1"/>
          </p:cNvSpPr>
          <p:nvPr>
            <p:ph type="title"/>
          </p:nvPr>
        </p:nvSpPr>
        <p:spPr>
          <a:xfrm>
            <a:off x="966745" y="960120"/>
            <a:ext cx="9196928" cy="1060704"/>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F9091E2-4532-4D16-827E-4DB0688FD829}"/>
              </a:ext>
            </a:extLst>
          </p:cNvPr>
          <p:cNvSpPr>
            <a:spLocks noGrp="1"/>
          </p:cNvSpPr>
          <p:nvPr>
            <p:ph type="body" idx="1"/>
          </p:nvPr>
        </p:nvSpPr>
        <p:spPr>
          <a:xfrm>
            <a:off x="967153" y="2062842"/>
            <a:ext cx="4445899"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752B53BE-9EDA-4D07-A042-0D101FAB9A87}"/>
              </a:ext>
            </a:extLst>
          </p:cNvPr>
          <p:cNvSpPr>
            <a:spLocks noGrp="1"/>
          </p:cNvSpPr>
          <p:nvPr>
            <p:ph sz="half" idx="2"/>
          </p:nvPr>
        </p:nvSpPr>
        <p:spPr>
          <a:xfrm>
            <a:off x="966745" y="2882837"/>
            <a:ext cx="4446642"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1DFDFC1-7510-4F8E-A831-ABA33D977ACA}"/>
              </a:ext>
            </a:extLst>
          </p:cNvPr>
          <p:cNvSpPr>
            <a:spLocks noGrp="1"/>
          </p:cNvSpPr>
          <p:nvPr>
            <p:ph type="body" sz="quarter" idx="3"/>
          </p:nvPr>
        </p:nvSpPr>
        <p:spPr>
          <a:xfrm>
            <a:off x="5725280" y="2062842"/>
            <a:ext cx="4467794"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2A42F0-9A48-4946-8BA8-394CBF01A056}"/>
              </a:ext>
            </a:extLst>
          </p:cNvPr>
          <p:cNvSpPr>
            <a:spLocks noGrp="1"/>
          </p:cNvSpPr>
          <p:nvPr>
            <p:ph sz="quarter" idx="4"/>
          </p:nvPr>
        </p:nvSpPr>
        <p:spPr>
          <a:xfrm>
            <a:off x="5724868" y="2882837"/>
            <a:ext cx="4468541"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00FC563-D319-494F-AA63-0BDF1D25E5D4}"/>
              </a:ext>
            </a:extLst>
          </p:cNvPr>
          <p:cNvSpPr>
            <a:spLocks noGrp="1"/>
          </p:cNvSpPr>
          <p:nvPr>
            <p:ph type="dt" sz="half" idx="10"/>
          </p:nvPr>
        </p:nvSpPr>
        <p:spPr/>
        <p:txBody>
          <a:bodyPr/>
          <a:lstStyle/>
          <a:p>
            <a:fld id="{11008460-8B2F-4AAA-A4E2-10730069204C}" type="datetimeFigureOut">
              <a:rPr lang="en-US" smtClean="0"/>
              <a:t>1/12/2024</a:t>
            </a:fld>
            <a:endParaRPr lang="en-US"/>
          </a:p>
        </p:txBody>
      </p:sp>
      <p:sp>
        <p:nvSpPr>
          <p:cNvPr id="8" name="Footer Placeholder 7">
            <a:extLst>
              <a:ext uri="{FF2B5EF4-FFF2-40B4-BE49-F238E27FC236}">
                <a16:creationId xmlns:a16="http://schemas.microsoft.com/office/drawing/2014/main" id="{DD42F4FE-433A-42F6-8A73-AD843352BF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575352-FC7F-4BA8-940F-2F920C2801B7}"/>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254824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B3FB5-4B13-4412-9F42-62450D6AA1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C87ECA-0E5D-4DD2-B664-DF351875FE29}"/>
              </a:ext>
            </a:extLst>
          </p:cNvPr>
          <p:cNvSpPr>
            <a:spLocks noGrp="1"/>
          </p:cNvSpPr>
          <p:nvPr>
            <p:ph type="dt" sz="half" idx="10"/>
          </p:nvPr>
        </p:nvSpPr>
        <p:spPr/>
        <p:txBody>
          <a:bodyPr/>
          <a:lstStyle/>
          <a:p>
            <a:fld id="{11008460-8B2F-4AAA-A4E2-10730069204C}" type="datetimeFigureOut">
              <a:rPr lang="en-US" smtClean="0"/>
              <a:t>1/12/2024</a:t>
            </a:fld>
            <a:endParaRPr lang="en-US"/>
          </a:p>
        </p:txBody>
      </p:sp>
      <p:sp>
        <p:nvSpPr>
          <p:cNvPr id="4" name="Footer Placeholder 3">
            <a:extLst>
              <a:ext uri="{FF2B5EF4-FFF2-40B4-BE49-F238E27FC236}">
                <a16:creationId xmlns:a16="http://schemas.microsoft.com/office/drawing/2014/main" id="{D4E2406B-A925-466A-AF79-D0A4E0EA41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61B050-D381-4E1A-88DD-361F0EE9DD96}"/>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857448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8BF592-6A15-4999-ACFA-A535A113B25D}"/>
              </a:ext>
            </a:extLst>
          </p:cNvPr>
          <p:cNvSpPr>
            <a:spLocks noGrp="1"/>
          </p:cNvSpPr>
          <p:nvPr>
            <p:ph type="dt" sz="half" idx="10"/>
          </p:nvPr>
        </p:nvSpPr>
        <p:spPr/>
        <p:txBody>
          <a:bodyPr/>
          <a:lstStyle/>
          <a:p>
            <a:fld id="{11008460-8B2F-4AAA-A4E2-10730069204C}" type="datetimeFigureOut">
              <a:rPr lang="en-US" smtClean="0"/>
              <a:t>1/12/2024</a:t>
            </a:fld>
            <a:endParaRPr lang="en-US"/>
          </a:p>
        </p:txBody>
      </p:sp>
      <p:sp>
        <p:nvSpPr>
          <p:cNvPr id="3" name="Footer Placeholder 2">
            <a:extLst>
              <a:ext uri="{FF2B5EF4-FFF2-40B4-BE49-F238E27FC236}">
                <a16:creationId xmlns:a16="http://schemas.microsoft.com/office/drawing/2014/main" id="{7819EFC1-AD45-4610-8FC6-2058F55E47E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13DF506-CFF9-4BD2-8D76-3377927798E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746070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77674-EAFF-4CAE-A685-8AEA617D0655}"/>
              </a:ext>
            </a:extLst>
          </p:cNvPr>
          <p:cNvSpPr>
            <a:spLocks noGrp="1"/>
          </p:cNvSpPr>
          <p:nvPr>
            <p:ph type="title"/>
          </p:nvPr>
        </p:nvSpPr>
        <p:spPr>
          <a:xfrm>
            <a:off x="839788" y="1094014"/>
            <a:ext cx="3932237" cy="1436914"/>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DB3A185-E15D-46FD-A4FB-709A8B5D0BE3}"/>
              </a:ext>
            </a:extLst>
          </p:cNvPr>
          <p:cNvSpPr>
            <a:spLocks noGrp="1"/>
          </p:cNvSpPr>
          <p:nvPr>
            <p:ph idx="1"/>
          </p:nvPr>
        </p:nvSpPr>
        <p:spPr>
          <a:xfrm>
            <a:off x="5183188" y="1094014"/>
            <a:ext cx="6172200" cy="476703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4086F7-5F48-40D6-B4E3-1347EA21B0A8}"/>
              </a:ext>
            </a:extLst>
          </p:cNvPr>
          <p:cNvSpPr>
            <a:spLocks noGrp="1"/>
          </p:cNvSpPr>
          <p:nvPr>
            <p:ph type="body" sz="half" idx="2"/>
          </p:nvPr>
        </p:nvSpPr>
        <p:spPr>
          <a:xfrm>
            <a:off x="839788" y="2618012"/>
            <a:ext cx="3932237" cy="32509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EF4FC41-0A32-438D-9A47-F932AB492CBA}"/>
              </a:ext>
            </a:extLst>
          </p:cNvPr>
          <p:cNvSpPr>
            <a:spLocks noGrp="1"/>
          </p:cNvSpPr>
          <p:nvPr>
            <p:ph type="dt" sz="half" idx="10"/>
          </p:nvPr>
        </p:nvSpPr>
        <p:spPr/>
        <p:txBody>
          <a:bodyPr/>
          <a:lstStyle/>
          <a:p>
            <a:fld id="{11008460-8B2F-4AAA-A4E2-10730069204C}" type="datetimeFigureOut">
              <a:rPr lang="en-US" smtClean="0"/>
              <a:t>1/12/2024</a:t>
            </a:fld>
            <a:endParaRPr lang="en-US"/>
          </a:p>
        </p:txBody>
      </p:sp>
      <p:sp>
        <p:nvSpPr>
          <p:cNvPr id="6" name="Footer Placeholder 5">
            <a:extLst>
              <a:ext uri="{FF2B5EF4-FFF2-40B4-BE49-F238E27FC236}">
                <a16:creationId xmlns:a16="http://schemas.microsoft.com/office/drawing/2014/main" id="{02F0F85D-CB6B-48E8-B56F-81472CE94F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6E120E-E239-4B93-AC67-210D23BD227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657439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1F02C-5A08-45D4-AFE1-8EF0E6DECE4B}"/>
              </a:ext>
            </a:extLst>
          </p:cNvPr>
          <p:cNvSpPr>
            <a:spLocks noGrp="1"/>
          </p:cNvSpPr>
          <p:nvPr>
            <p:ph type="title"/>
          </p:nvPr>
        </p:nvSpPr>
        <p:spPr>
          <a:xfrm>
            <a:off x="839788" y="1065120"/>
            <a:ext cx="3932237" cy="1465806"/>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A22EF863-20E6-4CF9-A179-0A2A52E5F3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CECFB1A-5B7E-45DA-9713-0CD8E3121F4B}"/>
              </a:ext>
            </a:extLst>
          </p:cNvPr>
          <p:cNvSpPr>
            <a:spLocks noGrp="1"/>
          </p:cNvSpPr>
          <p:nvPr>
            <p:ph type="body" sz="half" idx="2"/>
          </p:nvPr>
        </p:nvSpPr>
        <p:spPr>
          <a:xfrm>
            <a:off x="839788" y="2618014"/>
            <a:ext cx="3932237" cy="32509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EFD67F-901E-4423-A48F-41F00ECA520B}"/>
              </a:ext>
            </a:extLst>
          </p:cNvPr>
          <p:cNvSpPr>
            <a:spLocks noGrp="1"/>
          </p:cNvSpPr>
          <p:nvPr>
            <p:ph type="dt" sz="half" idx="10"/>
          </p:nvPr>
        </p:nvSpPr>
        <p:spPr/>
        <p:txBody>
          <a:bodyPr/>
          <a:lstStyle/>
          <a:p>
            <a:fld id="{11008460-8B2F-4AAA-A4E2-10730069204C}" type="datetimeFigureOut">
              <a:rPr lang="en-US" smtClean="0"/>
              <a:t>1/12/2024</a:t>
            </a:fld>
            <a:endParaRPr lang="en-US"/>
          </a:p>
        </p:txBody>
      </p:sp>
      <p:sp>
        <p:nvSpPr>
          <p:cNvPr id="6" name="Footer Placeholder 5">
            <a:extLst>
              <a:ext uri="{FF2B5EF4-FFF2-40B4-BE49-F238E27FC236}">
                <a16:creationId xmlns:a16="http://schemas.microsoft.com/office/drawing/2014/main" id="{97B04982-0749-4F34-A4DB-DDC12BD4BE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B38447-AEAF-40D9-B3D3-94404C144AE9}"/>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1921115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06359A-F1E3-49EE-BBC2-40888C4A3628}"/>
              </a:ext>
            </a:extLst>
          </p:cNvPr>
          <p:cNvGrpSpPr/>
          <p:nvPr/>
        </p:nvGrpSpPr>
        <p:grpSpPr>
          <a:xfrm>
            <a:off x="9265700" y="2026"/>
            <a:ext cx="2926300" cy="5030922"/>
            <a:chOff x="9265700" y="2026"/>
            <a:chExt cx="2926300" cy="5030922"/>
          </a:xfrm>
        </p:grpSpPr>
        <p:sp>
          <p:nvSpPr>
            <p:cNvPr id="8" name="Freeform: Shape 7">
              <a:extLst>
                <a:ext uri="{FF2B5EF4-FFF2-40B4-BE49-F238E27FC236}">
                  <a16:creationId xmlns:a16="http://schemas.microsoft.com/office/drawing/2014/main" id="{CED90C42-6A0F-48E8-BF96-7D3E2A395EC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DA0863A-55F7-4EB0-9451-F3EE4D65DBDB}"/>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5FE7CFE2-40F6-44B2-8AAD-0C384EEFCF7E}"/>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9F0D6A17-AA80-4608-8660-8D1587A17704}"/>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Placeholder 1">
            <a:extLst>
              <a:ext uri="{FF2B5EF4-FFF2-40B4-BE49-F238E27FC236}">
                <a16:creationId xmlns:a16="http://schemas.microsoft.com/office/drawing/2014/main" id="{7E11B74D-DF90-4993-88AE-4D05C91F2A96}"/>
              </a:ext>
            </a:extLst>
          </p:cNvPr>
          <p:cNvSpPr>
            <a:spLocks noGrp="1"/>
          </p:cNvSpPr>
          <p:nvPr>
            <p:ph type="title"/>
          </p:nvPr>
        </p:nvSpPr>
        <p:spPr>
          <a:xfrm>
            <a:off x="966744" y="959587"/>
            <a:ext cx="9076329" cy="106427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79B3DE9-A495-4E75-819D-E0B2E5505072}"/>
              </a:ext>
            </a:extLst>
          </p:cNvPr>
          <p:cNvSpPr>
            <a:spLocks noGrp="1"/>
          </p:cNvSpPr>
          <p:nvPr>
            <p:ph type="body" idx="1"/>
          </p:nvPr>
        </p:nvSpPr>
        <p:spPr>
          <a:xfrm>
            <a:off x="966744" y="2248257"/>
            <a:ext cx="9076329" cy="365015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02430AC-DB07-423B-A52A-0065639AFE68}"/>
              </a:ext>
            </a:extLst>
          </p:cNvPr>
          <p:cNvSpPr>
            <a:spLocks noGrp="1"/>
          </p:cNvSpPr>
          <p:nvPr>
            <p:ph type="dt" sz="half" idx="2"/>
          </p:nvPr>
        </p:nvSpPr>
        <p:spPr>
          <a:xfrm>
            <a:off x="8266975" y="6356350"/>
            <a:ext cx="2960914"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11008460-8B2F-4AAA-A4E2-10730069204C}" type="datetimeFigureOut">
              <a:rPr lang="en-US" smtClean="0"/>
              <a:pPr/>
              <a:t>1/12/2024</a:t>
            </a:fld>
            <a:endParaRPr lang="en-US" dirty="0"/>
          </a:p>
        </p:txBody>
      </p:sp>
      <p:sp>
        <p:nvSpPr>
          <p:cNvPr id="5" name="Footer Placeholder 4">
            <a:extLst>
              <a:ext uri="{FF2B5EF4-FFF2-40B4-BE49-F238E27FC236}">
                <a16:creationId xmlns:a16="http://schemas.microsoft.com/office/drawing/2014/main" id="{485FAFC9-FA18-4C55-8C92-B17603CAEEDC}"/>
              </a:ext>
            </a:extLst>
          </p:cNvPr>
          <p:cNvSpPr>
            <a:spLocks noGrp="1"/>
          </p:cNvSpPr>
          <p:nvPr>
            <p:ph type="ftr" sz="quarter" idx="3"/>
          </p:nvPr>
        </p:nvSpPr>
        <p:spPr>
          <a:xfrm>
            <a:off x="966745" y="501128"/>
            <a:ext cx="3311342" cy="365125"/>
          </a:xfrm>
          <a:prstGeom prst="rect">
            <a:avLst/>
          </a:prstGeom>
        </p:spPr>
        <p:txBody>
          <a:bodyPr vert="horz" lIns="91440" tIns="45720" rIns="91440" bIns="45720" rtlCol="0" anchor="ctr"/>
          <a:lstStyle>
            <a:lvl1pPr algn="l">
              <a:defRPr sz="1000" i="0">
                <a:solidFill>
                  <a:schemeClr val="tx2">
                    <a:alpha val="85000"/>
                  </a:schemeClr>
                </a:solidFill>
              </a:defRPr>
            </a:lvl1pPr>
          </a:lstStyle>
          <a:p>
            <a:endParaRPr lang="en-US" dirty="0"/>
          </a:p>
        </p:txBody>
      </p:sp>
      <p:sp>
        <p:nvSpPr>
          <p:cNvPr id="6" name="Slide Number Placeholder 5">
            <a:extLst>
              <a:ext uri="{FF2B5EF4-FFF2-40B4-BE49-F238E27FC236}">
                <a16:creationId xmlns:a16="http://schemas.microsoft.com/office/drawing/2014/main" id="{67D5A493-61FB-4764-90B6-8CC218A781C9}"/>
              </a:ext>
            </a:extLst>
          </p:cNvPr>
          <p:cNvSpPr>
            <a:spLocks noGrp="1"/>
          </p:cNvSpPr>
          <p:nvPr>
            <p:ph type="sldNum" sz="quarter" idx="4"/>
          </p:nvPr>
        </p:nvSpPr>
        <p:spPr>
          <a:xfrm>
            <a:off x="11239498" y="6356350"/>
            <a:ext cx="515479"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0946259B-8396-46CD-AD42-FDEDA89DA278}" type="slidenum">
              <a:rPr lang="en-US" smtClean="0"/>
              <a:pPr/>
              <a:t>‹#›</a:t>
            </a:fld>
            <a:endParaRPr lang="en-US" dirty="0"/>
          </a:p>
        </p:txBody>
      </p:sp>
    </p:spTree>
    <p:extLst>
      <p:ext uri="{BB962C8B-B14F-4D97-AF65-F5344CB8AC3E}">
        <p14:creationId xmlns:p14="http://schemas.microsoft.com/office/powerpoint/2010/main" val="20694150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 id="2147483672" r:id="rId12"/>
  </p:sldLayoutIdLst>
  <p:txStyles>
    <p:titleStyle>
      <a:lvl1pPr algn="l" defTabSz="914400" rtl="0" eaLnBrk="1" latinLnBrk="0" hangingPunct="1">
        <a:lnSpc>
          <a:spcPct val="10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SzPct val="150000"/>
        <a:buFont typeface="Goudy Old Style" panose="02020502050305020303" pitchFamily="18" charset="0"/>
        <a:buChar char="∙"/>
        <a:defRPr sz="2000" kern="1200">
          <a:solidFill>
            <a:schemeClr val="tx2"/>
          </a:solidFill>
          <a:latin typeface="+mn-lt"/>
          <a:ea typeface="+mn-ea"/>
          <a:cs typeface="+mn-cs"/>
        </a:defRPr>
      </a:lvl1pPr>
      <a:lvl2pPr marL="274320" indent="0" algn="l" defTabSz="914400" rtl="0" eaLnBrk="1" latinLnBrk="0" hangingPunct="1">
        <a:lnSpc>
          <a:spcPct val="110000"/>
        </a:lnSpc>
        <a:spcBef>
          <a:spcPts val="500"/>
        </a:spcBef>
        <a:buFontTx/>
        <a:buNone/>
        <a:defRPr sz="1800" kern="1200">
          <a:solidFill>
            <a:schemeClr val="tx2"/>
          </a:solidFill>
          <a:latin typeface="+mn-lt"/>
          <a:ea typeface="+mn-ea"/>
          <a:cs typeface="+mn-cs"/>
        </a:defRPr>
      </a:lvl2pPr>
      <a:lvl3pPr marL="548640" indent="-228600" algn="l" defTabSz="914400" rtl="0" eaLnBrk="1" latinLnBrk="0" hangingPunct="1">
        <a:lnSpc>
          <a:spcPct val="110000"/>
        </a:lnSpc>
        <a:spcBef>
          <a:spcPts val="500"/>
        </a:spcBef>
        <a:buSzPct val="150000"/>
        <a:buFont typeface="Goudy Old Style" panose="02020502050305020303" pitchFamily="18" charset="0"/>
        <a:buChar char="∙"/>
        <a:defRPr sz="1600" kern="1200">
          <a:solidFill>
            <a:schemeClr val="tx2"/>
          </a:solidFill>
          <a:latin typeface="+mn-lt"/>
          <a:ea typeface="+mn-ea"/>
          <a:cs typeface="+mn-cs"/>
        </a:defRPr>
      </a:lvl3pPr>
      <a:lvl4pPr marL="59436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4pPr>
      <a:lvl5pPr marL="822960" indent="-228600" algn="l" defTabSz="914400" rtl="0" eaLnBrk="1" latinLnBrk="0" hangingPunct="1">
        <a:lnSpc>
          <a:spcPct val="110000"/>
        </a:lnSpc>
        <a:spcBef>
          <a:spcPts val="500"/>
        </a:spcBef>
        <a:buSzPct val="150000"/>
        <a:buFont typeface="Goudy Old Style" panose="02020502050305020303" pitchFamily="18"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D7AAEFC-156E-1144-8D57-FBE2CD3B6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White structure">
            <a:extLst>
              <a:ext uri="{FF2B5EF4-FFF2-40B4-BE49-F238E27FC236}">
                <a16:creationId xmlns:a16="http://schemas.microsoft.com/office/drawing/2014/main" id="{C59A77E4-1AD6-0CEC-D494-35A5030DB8FC}"/>
              </a:ext>
            </a:extLst>
          </p:cNvPr>
          <p:cNvPicPr>
            <a:picLocks noChangeAspect="1"/>
          </p:cNvPicPr>
          <p:nvPr/>
        </p:nvPicPr>
        <p:blipFill rotWithShape="1">
          <a:blip r:embed="rId2"/>
          <a:srcRect b="24243"/>
          <a:stretch/>
        </p:blipFill>
        <p:spPr>
          <a:xfrm>
            <a:off x="20" y="10"/>
            <a:ext cx="12191979" cy="6857989"/>
          </a:xfrm>
          <a:prstGeom prst="rect">
            <a:avLst/>
          </a:prstGeom>
        </p:spPr>
      </p:pic>
      <p:sp>
        <p:nvSpPr>
          <p:cNvPr id="11" name="Freeform: Shape 10">
            <a:extLst>
              <a:ext uri="{FF2B5EF4-FFF2-40B4-BE49-F238E27FC236}">
                <a16:creationId xmlns:a16="http://schemas.microsoft.com/office/drawing/2014/main" id="{4AF0997A-7C0F-4AD2-BA90-5FE341A177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57594" y="805231"/>
            <a:ext cx="3876811" cy="5245563"/>
          </a:xfrm>
          <a:custGeom>
            <a:avLst/>
            <a:gdLst>
              <a:gd name="connsiteX0" fmla="*/ 1941583 w 3876811"/>
              <a:gd name="connsiteY0" fmla="*/ 0 h 5245563"/>
              <a:gd name="connsiteX1" fmla="*/ 2111641 w 3876811"/>
              <a:gd name="connsiteY1" fmla="*/ 149097 h 5245563"/>
              <a:gd name="connsiteX2" fmla="*/ 3370493 w 3876811"/>
              <a:gd name="connsiteY2" fmla="*/ 774451 h 5245563"/>
              <a:gd name="connsiteX3" fmla="*/ 3876811 w 3876811"/>
              <a:gd name="connsiteY3" fmla="*/ 1854684 h 5245563"/>
              <a:gd name="connsiteX4" fmla="*/ 3876811 w 3876811"/>
              <a:gd name="connsiteY4" fmla="*/ 2019920 h 5245563"/>
              <a:gd name="connsiteX5" fmla="*/ 3876811 w 3876811"/>
              <a:gd name="connsiteY5" fmla="*/ 2491569 h 5245563"/>
              <a:gd name="connsiteX6" fmla="*/ 3876811 w 3876811"/>
              <a:gd name="connsiteY6" fmla="*/ 2753995 h 5245563"/>
              <a:gd name="connsiteX7" fmla="*/ 3876811 w 3876811"/>
              <a:gd name="connsiteY7" fmla="*/ 3115353 h 5245563"/>
              <a:gd name="connsiteX8" fmla="*/ 3876811 w 3876811"/>
              <a:gd name="connsiteY8" fmla="*/ 3390879 h 5245563"/>
              <a:gd name="connsiteX9" fmla="*/ 3370493 w 3876811"/>
              <a:gd name="connsiteY9" fmla="*/ 4471114 h 5245563"/>
              <a:gd name="connsiteX10" fmla="*/ 2111639 w 3876811"/>
              <a:gd name="connsiteY10" fmla="*/ 5096465 h 5245563"/>
              <a:gd name="connsiteX11" fmla="*/ 1935228 w 3876811"/>
              <a:gd name="connsiteY11" fmla="*/ 5245563 h 5245563"/>
              <a:gd name="connsiteX12" fmla="*/ 1765171 w 3876811"/>
              <a:gd name="connsiteY12" fmla="*/ 5096465 h 5245563"/>
              <a:gd name="connsiteX13" fmla="*/ 506317 w 3876811"/>
              <a:gd name="connsiteY13" fmla="*/ 4471114 h 5245563"/>
              <a:gd name="connsiteX14" fmla="*/ 0 w 3876811"/>
              <a:gd name="connsiteY14" fmla="*/ 3390879 h 5245563"/>
              <a:gd name="connsiteX15" fmla="*/ 0 w 3876811"/>
              <a:gd name="connsiteY15" fmla="*/ 3115353 h 5245563"/>
              <a:gd name="connsiteX16" fmla="*/ 0 w 3876811"/>
              <a:gd name="connsiteY16" fmla="*/ 2753995 h 5245563"/>
              <a:gd name="connsiteX17" fmla="*/ 0 w 3876811"/>
              <a:gd name="connsiteY17" fmla="*/ 2491569 h 5245563"/>
              <a:gd name="connsiteX18" fmla="*/ 0 w 3876811"/>
              <a:gd name="connsiteY18" fmla="*/ 2019920 h 5245563"/>
              <a:gd name="connsiteX19" fmla="*/ 0 w 3876811"/>
              <a:gd name="connsiteY19" fmla="*/ 1854684 h 5245563"/>
              <a:gd name="connsiteX20" fmla="*/ 506318 w 3876811"/>
              <a:gd name="connsiteY20" fmla="*/ 774451 h 5245563"/>
              <a:gd name="connsiteX21" fmla="*/ 1765173 w 3876811"/>
              <a:gd name="connsiteY21" fmla="*/ 149097 h 5245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876811" h="5245563">
                <a:moveTo>
                  <a:pt x="1941583" y="0"/>
                </a:moveTo>
                <a:lnTo>
                  <a:pt x="2111641" y="149097"/>
                </a:lnTo>
                <a:cubicBezTo>
                  <a:pt x="2533315" y="474958"/>
                  <a:pt x="3008487" y="564716"/>
                  <a:pt x="3370493" y="774451"/>
                </a:cubicBezTo>
                <a:cubicBezTo>
                  <a:pt x="3718590" y="1017851"/>
                  <a:pt x="3876811" y="1296993"/>
                  <a:pt x="3876811" y="1854684"/>
                </a:cubicBezTo>
                <a:lnTo>
                  <a:pt x="3876811" y="2019920"/>
                </a:lnTo>
                <a:lnTo>
                  <a:pt x="3876811" y="2491569"/>
                </a:lnTo>
                <a:lnTo>
                  <a:pt x="3876811" y="2753995"/>
                </a:lnTo>
                <a:lnTo>
                  <a:pt x="3876811" y="3115353"/>
                </a:lnTo>
                <a:lnTo>
                  <a:pt x="3876811" y="3390879"/>
                </a:lnTo>
                <a:cubicBezTo>
                  <a:pt x="3876811" y="3948571"/>
                  <a:pt x="3718588" y="4227713"/>
                  <a:pt x="3370493" y="4471114"/>
                </a:cubicBezTo>
                <a:cubicBezTo>
                  <a:pt x="3008484" y="4680847"/>
                  <a:pt x="2533312" y="4770605"/>
                  <a:pt x="2111639" y="5096465"/>
                </a:cubicBezTo>
                <a:lnTo>
                  <a:pt x="1935228" y="5245563"/>
                </a:lnTo>
                <a:lnTo>
                  <a:pt x="1765171" y="5096465"/>
                </a:lnTo>
                <a:cubicBezTo>
                  <a:pt x="1343496" y="4770605"/>
                  <a:pt x="868325" y="4680847"/>
                  <a:pt x="506317" y="4471114"/>
                </a:cubicBezTo>
                <a:cubicBezTo>
                  <a:pt x="158223" y="4227713"/>
                  <a:pt x="0" y="3948571"/>
                  <a:pt x="0" y="3390879"/>
                </a:cubicBezTo>
                <a:lnTo>
                  <a:pt x="0" y="3115353"/>
                </a:lnTo>
                <a:lnTo>
                  <a:pt x="0" y="2753995"/>
                </a:lnTo>
                <a:lnTo>
                  <a:pt x="0" y="2491569"/>
                </a:lnTo>
                <a:lnTo>
                  <a:pt x="0" y="2019920"/>
                </a:lnTo>
                <a:lnTo>
                  <a:pt x="0" y="1854684"/>
                </a:lnTo>
                <a:cubicBezTo>
                  <a:pt x="0" y="1296993"/>
                  <a:pt x="158224" y="1017851"/>
                  <a:pt x="506318" y="774451"/>
                </a:cubicBezTo>
                <a:cubicBezTo>
                  <a:pt x="868327" y="564716"/>
                  <a:pt x="1343498" y="474958"/>
                  <a:pt x="1765173" y="149097"/>
                </a:cubicBezTo>
                <a:close/>
              </a:path>
            </a:pathLst>
          </a:cu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B764930-DB0F-3E8B-519A-EF6FDBE6455C}"/>
              </a:ext>
            </a:extLst>
          </p:cNvPr>
          <p:cNvSpPr>
            <a:spLocks noGrp="1"/>
          </p:cNvSpPr>
          <p:nvPr>
            <p:ph type="ctrTitle"/>
          </p:nvPr>
        </p:nvSpPr>
        <p:spPr>
          <a:xfrm>
            <a:off x="4521389" y="1826096"/>
            <a:ext cx="3149221" cy="2142699"/>
          </a:xfrm>
        </p:spPr>
        <p:txBody>
          <a:bodyPr anchor="b">
            <a:normAutofit/>
          </a:bodyPr>
          <a:lstStyle/>
          <a:p>
            <a:pPr algn="ctr"/>
            <a:r>
              <a:rPr lang="en-US" sz="4000" dirty="0">
                <a:solidFill>
                  <a:srgbClr val="FFFFFF"/>
                </a:solidFill>
              </a:rPr>
              <a:t>Semaphores</a:t>
            </a:r>
          </a:p>
        </p:txBody>
      </p:sp>
      <p:sp>
        <p:nvSpPr>
          <p:cNvPr id="3" name="Subtitle 2">
            <a:extLst>
              <a:ext uri="{FF2B5EF4-FFF2-40B4-BE49-F238E27FC236}">
                <a16:creationId xmlns:a16="http://schemas.microsoft.com/office/drawing/2014/main" id="{E379C5C5-C68F-0D05-AEBF-4F6F46053EB2}"/>
              </a:ext>
            </a:extLst>
          </p:cNvPr>
          <p:cNvSpPr>
            <a:spLocks noGrp="1"/>
          </p:cNvSpPr>
          <p:nvPr>
            <p:ph type="subTitle" idx="1"/>
          </p:nvPr>
        </p:nvSpPr>
        <p:spPr>
          <a:xfrm>
            <a:off x="4157593" y="4196605"/>
            <a:ext cx="3876812" cy="948601"/>
          </a:xfrm>
        </p:spPr>
        <p:txBody>
          <a:bodyPr anchor="t">
            <a:normAutofit/>
          </a:bodyPr>
          <a:lstStyle/>
          <a:p>
            <a:pPr algn="ctr"/>
            <a:r>
              <a:rPr lang="en-US" dirty="0">
                <a:solidFill>
                  <a:srgbClr val="FFFFFF"/>
                </a:solidFill>
              </a:rPr>
              <a:t>William M. </a:t>
            </a:r>
            <a:r>
              <a:rPr lang="en-US" dirty="0" err="1">
                <a:solidFill>
                  <a:srgbClr val="FFFFFF"/>
                </a:solidFill>
              </a:rPr>
              <a:t>MongaN</a:t>
            </a:r>
            <a:endParaRPr lang="en-US" dirty="0">
              <a:solidFill>
                <a:srgbClr val="FFFFFF"/>
              </a:solidFill>
            </a:endParaRPr>
          </a:p>
        </p:txBody>
      </p:sp>
    </p:spTree>
    <p:extLst>
      <p:ext uri="{BB962C8B-B14F-4D97-AF65-F5344CB8AC3E}">
        <p14:creationId xmlns:p14="http://schemas.microsoft.com/office/powerpoint/2010/main" val="10133957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p:txBody>
          <a:bodyPr/>
          <a:lstStyle/>
          <a:p>
            <a:r>
              <a:rPr lang="en-US" dirty="0"/>
              <a:t>Semaphore Operations</a:t>
            </a:r>
          </a:p>
        </p:txBody>
      </p:sp>
      <p:sp>
        <p:nvSpPr>
          <p:cNvPr id="3" name="Content Placeholder 2">
            <a:extLst>
              <a:ext uri="{FF2B5EF4-FFF2-40B4-BE49-F238E27FC236}">
                <a16:creationId xmlns:a16="http://schemas.microsoft.com/office/drawing/2014/main" id="{9DD9F94C-0235-790D-4F70-AC210C09D2DD}"/>
              </a:ext>
            </a:extLst>
          </p:cNvPr>
          <p:cNvSpPr>
            <a:spLocks noGrp="1"/>
          </p:cNvSpPr>
          <p:nvPr>
            <p:ph idx="1"/>
          </p:nvPr>
        </p:nvSpPr>
        <p:spPr/>
        <p:txBody>
          <a:bodyPr/>
          <a:lstStyle/>
          <a:p>
            <a:r>
              <a:rPr lang="en-US" altLang="en-US" sz="2000" dirty="0"/>
              <a:t>import </a:t>
            </a:r>
            <a:r>
              <a:rPr lang="en-US" altLang="en-US" sz="2000" dirty="0" err="1"/>
              <a:t>java.util.concurrent.Semaphore</a:t>
            </a:r>
            <a:br>
              <a:rPr lang="en-US" altLang="en-US" sz="2000" dirty="0"/>
            </a:br>
            <a:r>
              <a:rPr lang="en-US" altLang="en-US" sz="2000" dirty="0"/>
              <a:t>Semaphore S = new Semaphore( </a:t>
            </a:r>
            <a:r>
              <a:rPr lang="en-US" altLang="en-US" sz="2000" i="1" dirty="0"/>
              <a:t>count</a:t>
            </a:r>
            <a:r>
              <a:rPr lang="en-US" altLang="en-US" sz="2000" dirty="0"/>
              <a:t> ); // weak semaphore</a:t>
            </a:r>
            <a:endParaRPr lang="en-US" dirty="0"/>
          </a:p>
          <a:p>
            <a:r>
              <a:rPr lang="en-US" dirty="0" err="1"/>
              <a:t>S.acquire</a:t>
            </a:r>
            <a:r>
              <a:rPr lang="en-US" dirty="0"/>
              <a:t>( n ); // decreases count by n </a:t>
            </a:r>
          </a:p>
          <a:p>
            <a:r>
              <a:rPr lang="en-US" dirty="0" err="1"/>
              <a:t>S.release</a:t>
            </a:r>
            <a:r>
              <a:rPr lang="en-US" dirty="0"/>
              <a:t>( n ); // increases count by n or to limit.</a:t>
            </a:r>
          </a:p>
          <a:p>
            <a:r>
              <a:rPr lang="en-US" dirty="0" err="1">
                <a:solidFill>
                  <a:srgbClr val="FF0000"/>
                </a:solidFill>
              </a:rPr>
              <a:t>S.tryAcquire</a:t>
            </a:r>
            <a:r>
              <a:rPr lang="en-US" dirty="0">
                <a:solidFill>
                  <a:srgbClr val="FF0000"/>
                </a:solidFill>
              </a:rPr>
              <a:t>(); // non blocking acquire, returns true and decreases count if count&gt;0, false otherwise</a:t>
            </a:r>
          </a:p>
          <a:p>
            <a:r>
              <a:rPr lang="en-US" dirty="0" err="1"/>
              <a:t>S.getQueueLength</a:t>
            </a:r>
            <a:r>
              <a:rPr lang="en-US" dirty="0"/>
              <a:t>(); // if S is strong</a:t>
            </a:r>
          </a:p>
          <a:p>
            <a:endParaRPr lang="en-US" dirty="0"/>
          </a:p>
        </p:txBody>
      </p:sp>
    </p:spTree>
    <p:extLst>
      <p:ext uri="{BB962C8B-B14F-4D97-AF65-F5344CB8AC3E}">
        <p14:creationId xmlns:p14="http://schemas.microsoft.com/office/powerpoint/2010/main" val="33910773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p:txBody>
          <a:bodyPr/>
          <a:lstStyle/>
          <a:p>
            <a:r>
              <a:rPr lang="en-US" dirty="0"/>
              <a:t>Classic Problems using Semaphores</a:t>
            </a:r>
          </a:p>
        </p:txBody>
      </p:sp>
      <p:sp>
        <p:nvSpPr>
          <p:cNvPr id="3" name="Content Placeholder 2">
            <a:extLst>
              <a:ext uri="{FF2B5EF4-FFF2-40B4-BE49-F238E27FC236}">
                <a16:creationId xmlns:a16="http://schemas.microsoft.com/office/drawing/2014/main" id="{9DD9F94C-0235-790D-4F70-AC210C09D2DD}"/>
              </a:ext>
            </a:extLst>
          </p:cNvPr>
          <p:cNvSpPr>
            <a:spLocks noGrp="1"/>
          </p:cNvSpPr>
          <p:nvPr>
            <p:ph idx="1"/>
          </p:nvPr>
        </p:nvSpPr>
        <p:spPr/>
        <p:txBody>
          <a:bodyPr/>
          <a:lstStyle/>
          <a:p>
            <a:r>
              <a:rPr lang="en-US" altLang="en-US" sz="2000" dirty="0"/>
              <a:t>Producer-Consumer Problem</a:t>
            </a:r>
          </a:p>
          <a:p>
            <a:r>
              <a:rPr lang="en-US" altLang="en-US" dirty="0"/>
              <a:t>Database Reader/Writer Problem</a:t>
            </a:r>
            <a:endParaRPr lang="en-US" altLang="en-US" sz="2000" dirty="0"/>
          </a:p>
          <a:p>
            <a:r>
              <a:rPr lang="en-US" dirty="0"/>
              <a:t>The Dining Philosopher’s Problem</a:t>
            </a:r>
          </a:p>
          <a:p>
            <a:r>
              <a:rPr lang="en-US" dirty="0"/>
              <a:t>The Sleeping Barber Problem</a:t>
            </a:r>
          </a:p>
          <a:p>
            <a:r>
              <a:rPr lang="en-US" dirty="0"/>
              <a:t>The Roller Coaster Problem</a:t>
            </a:r>
          </a:p>
          <a:p>
            <a:r>
              <a:rPr lang="en-US" dirty="0"/>
              <a:t>The Santa and Elves Problem</a:t>
            </a:r>
          </a:p>
        </p:txBody>
      </p:sp>
    </p:spTree>
    <p:extLst>
      <p:ext uri="{BB962C8B-B14F-4D97-AF65-F5344CB8AC3E}">
        <p14:creationId xmlns:p14="http://schemas.microsoft.com/office/powerpoint/2010/main" val="17256058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p:txBody>
          <a:bodyPr/>
          <a:lstStyle/>
          <a:p>
            <a:r>
              <a:rPr lang="en-US" dirty="0"/>
              <a:t>Producer-Consumer Problem</a:t>
            </a:r>
          </a:p>
        </p:txBody>
      </p:sp>
      <p:sp>
        <p:nvSpPr>
          <p:cNvPr id="8" name="TextBox 7">
            <a:extLst>
              <a:ext uri="{FF2B5EF4-FFF2-40B4-BE49-F238E27FC236}">
                <a16:creationId xmlns:a16="http://schemas.microsoft.com/office/drawing/2014/main" id="{74518796-4633-6C93-C753-ACF953FEBFE7}"/>
              </a:ext>
            </a:extLst>
          </p:cNvPr>
          <p:cNvSpPr txBox="1"/>
          <p:nvPr/>
        </p:nvSpPr>
        <p:spPr>
          <a:xfrm>
            <a:off x="966744" y="2023864"/>
            <a:ext cx="4353692" cy="3293209"/>
          </a:xfrm>
          <a:prstGeom prst="rect">
            <a:avLst/>
          </a:prstGeom>
          <a:noFill/>
        </p:spPr>
        <p:txBody>
          <a:bodyPr wrap="none" rtlCol="0">
            <a:spAutoFit/>
          </a:bodyPr>
          <a:lstStyle/>
          <a:p>
            <a:r>
              <a:rPr lang="en-US" sz="1600" dirty="0"/>
              <a:t># Initialize semaphore</a:t>
            </a:r>
          </a:p>
          <a:p>
            <a:r>
              <a:rPr lang="en-US" sz="1600" dirty="0"/>
              <a:t>mutex = Semaphore(1)</a:t>
            </a:r>
          </a:p>
          <a:p>
            <a:r>
              <a:rPr lang="en-US" sz="1600" dirty="0"/>
              <a:t>empty = Semaphore(N)  # N is the size of the buffer</a:t>
            </a:r>
          </a:p>
          <a:p>
            <a:r>
              <a:rPr lang="en-US" sz="1600" dirty="0"/>
              <a:t>full = Semaphore(0)</a:t>
            </a:r>
          </a:p>
          <a:p>
            <a:endParaRPr lang="en-US" sz="1600" dirty="0"/>
          </a:p>
          <a:p>
            <a:r>
              <a:rPr lang="en-US" sz="1600" dirty="0"/>
              <a:t>def producer():</a:t>
            </a:r>
          </a:p>
          <a:p>
            <a:r>
              <a:rPr lang="en-US" sz="1600" dirty="0"/>
              <a:t>    while True:</a:t>
            </a:r>
          </a:p>
          <a:p>
            <a:r>
              <a:rPr lang="en-US" sz="1600" dirty="0"/>
              <a:t>        item = </a:t>
            </a:r>
            <a:r>
              <a:rPr lang="en-US" sz="1600" dirty="0" err="1"/>
              <a:t>produce_item</a:t>
            </a:r>
            <a:r>
              <a:rPr lang="en-US" sz="1600" dirty="0"/>
              <a:t>()</a:t>
            </a:r>
          </a:p>
          <a:p>
            <a:r>
              <a:rPr lang="en-US" sz="1600" dirty="0"/>
              <a:t>        </a:t>
            </a:r>
            <a:r>
              <a:rPr lang="en-US" sz="1600" dirty="0" err="1"/>
              <a:t>empty.wait</a:t>
            </a:r>
            <a:r>
              <a:rPr lang="en-US" sz="1600" dirty="0"/>
              <a:t>()    # Decrease the empty count</a:t>
            </a:r>
          </a:p>
          <a:p>
            <a:r>
              <a:rPr lang="en-US" sz="1600" dirty="0"/>
              <a:t>        </a:t>
            </a:r>
            <a:r>
              <a:rPr lang="en-US" sz="1600" dirty="0" err="1"/>
              <a:t>mutex.wait</a:t>
            </a:r>
            <a:r>
              <a:rPr lang="en-US" sz="1600" dirty="0"/>
              <a:t>()    # Enter critical section</a:t>
            </a:r>
          </a:p>
          <a:p>
            <a:r>
              <a:rPr lang="en-US" sz="1600" dirty="0"/>
              <a:t>        </a:t>
            </a:r>
            <a:r>
              <a:rPr lang="en-US" sz="1600" dirty="0" err="1"/>
              <a:t>put_item_into_buffer</a:t>
            </a:r>
            <a:r>
              <a:rPr lang="en-US" sz="1600" dirty="0"/>
              <a:t>(item)</a:t>
            </a:r>
          </a:p>
          <a:p>
            <a:r>
              <a:rPr lang="en-US" sz="1600" dirty="0"/>
              <a:t>        </a:t>
            </a:r>
            <a:r>
              <a:rPr lang="en-US" sz="1600" dirty="0" err="1"/>
              <a:t>mutex.signal</a:t>
            </a:r>
            <a:r>
              <a:rPr lang="en-US" sz="1600" dirty="0"/>
              <a:t>()  # Leave critical section</a:t>
            </a:r>
          </a:p>
          <a:p>
            <a:r>
              <a:rPr lang="en-US" sz="1600" dirty="0"/>
              <a:t>        </a:t>
            </a:r>
            <a:r>
              <a:rPr lang="en-US" sz="1600" dirty="0" err="1"/>
              <a:t>full.signal</a:t>
            </a:r>
            <a:r>
              <a:rPr lang="en-US" sz="1600" dirty="0"/>
              <a:t>()   # Increase the full count</a:t>
            </a:r>
          </a:p>
        </p:txBody>
      </p:sp>
      <p:sp>
        <p:nvSpPr>
          <p:cNvPr id="9" name="TextBox 8">
            <a:extLst>
              <a:ext uri="{FF2B5EF4-FFF2-40B4-BE49-F238E27FC236}">
                <a16:creationId xmlns:a16="http://schemas.microsoft.com/office/drawing/2014/main" id="{C1316FCA-E0B9-E8C5-7C95-10057EEA4632}"/>
              </a:ext>
            </a:extLst>
          </p:cNvPr>
          <p:cNvSpPr txBox="1"/>
          <p:nvPr/>
        </p:nvSpPr>
        <p:spPr>
          <a:xfrm>
            <a:off x="5806947" y="3290961"/>
            <a:ext cx="3943515" cy="2308324"/>
          </a:xfrm>
          <a:prstGeom prst="rect">
            <a:avLst/>
          </a:prstGeom>
          <a:noFill/>
        </p:spPr>
        <p:txBody>
          <a:bodyPr wrap="none" rtlCol="0">
            <a:spAutoFit/>
          </a:bodyPr>
          <a:lstStyle/>
          <a:p>
            <a:r>
              <a:rPr lang="en-US" sz="1600" dirty="0"/>
              <a:t>def consumer():</a:t>
            </a:r>
          </a:p>
          <a:p>
            <a:r>
              <a:rPr lang="en-US" sz="1600" dirty="0"/>
              <a:t>    while True:</a:t>
            </a:r>
          </a:p>
          <a:p>
            <a:r>
              <a:rPr lang="en-US" sz="1600" dirty="0"/>
              <a:t>        </a:t>
            </a:r>
            <a:r>
              <a:rPr lang="en-US" sz="1600" dirty="0" err="1"/>
              <a:t>full.wait</a:t>
            </a:r>
            <a:r>
              <a:rPr lang="en-US" sz="1600" dirty="0"/>
              <a:t>()    # Decrease the full count</a:t>
            </a:r>
          </a:p>
          <a:p>
            <a:r>
              <a:rPr lang="en-US" sz="1600" dirty="0"/>
              <a:t>        </a:t>
            </a:r>
            <a:r>
              <a:rPr lang="en-US" sz="1600" dirty="0" err="1"/>
              <a:t>mutex.wait</a:t>
            </a:r>
            <a:r>
              <a:rPr lang="en-US" sz="1600" dirty="0"/>
              <a:t>()   # Enter critical section</a:t>
            </a:r>
          </a:p>
          <a:p>
            <a:r>
              <a:rPr lang="en-US" sz="1600" dirty="0"/>
              <a:t>        item = </a:t>
            </a:r>
            <a:r>
              <a:rPr lang="en-US" sz="1600" dirty="0" err="1"/>
              <a:t>remove_item_from_buffer</a:t>
            </a:r>
            <a:r>
              <a:rPr lang="en-US" sz="1600" dirty="0"/>
              <a:t>()</a:t>
            </a:r>
          </a:p>
          <a:p>
            <a:r>
              <a:rPr lang="en-US" sz="1600" dirty="0"/>
              <a:t>        </a:t>
            </a:r>
            <a:r>
              <a:rPr lang="en-US" sz="1600" dirty="0" err="1"/>
              <a:t>mutex.signal</a:t>
            </a:r>
            <a:r>
              <a:rPr lang="en-US" sz="1600" dirty="0"/>
              <a:t>() # Leave critical section</a:t>
            </a:r>
          </a:p>
          <a:p>
            <a:r>
              <a:rPr lang="en-US" sz="1600" dirty="0"/>
              <a:t>        </a:t>
            </a:r>
            <a:r>
              <a:rPr lang="en-US" sz="1600" dirty="0" err="1"/>
              <a:t>empty.signal</a:t>
            </a:r>
            <a:r>
              <a:rPr lang="en-US" sz="1600" dirty="0"/>
              <a:t>() # Increase the empty count</a:t>
            </a:r>
          </a:p>
          <a:p>
            <a:r>
              <a:rPr lang="en-US" sz="1600" dirty="0"/>
              <a:t>        </a:t>
            </a:r>
            <a:r>
              <a:rPr lang="en-US" sz="1600" dirty="0" err="1"/>
              <a:t>consume_item</a:t>
            </a:r>
            <a:r>
              <a:rPr lang="en-US" sz="1600" dirty="0"/>
              <a:t>(item)</a:t>
            </a:r>
          </a:p>
          <a:p>
            <a:endParaRPr lang="en-US" sz="1600" dirty="0"/>
          </a:p>
        </p:txBody>
      </p:sp>
      <p:cxnSp>
        <p:nvCxnSpPr>
          <p:cNvPr id="11" name="Straight Arrow Connector 10">
            <a:extLst>
              <a:ext uri="{FF2B5EF4-FFF2-40B4-BE49-F238E27FC236}">
                <a16:creationId xmlns:a16="http://schemas.microsoft.com/office/drawing/2014/main" id="{2119260B-15DA-3609-6415-AD7FDC205511}"/>
              </a:ext>
            </a:extLst>
          </p:cNvPr>
          <p:cNvCxnSpPr/>
          <p:nvPr/>
        </p:nvCxnSpPr>
        <p:spPr>
          <a:xfrm flipH="1" flipV="1">
            <a:off x="5055326" y="4206240"/>
            <a:ext cx="1162594" cy="7315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A905591-2E02-21A3-4FF1-E46E1FA03C9D}"/>
              </a:ext>
            </a:extLst>
          </p:cNvPr>
          <p:cNvCxnSpPr>
            <a:cxnSpLocks/>
          </p:cNvCxnSpPr>
          <p:nvPr/>
        </p:nvCxnSpPr>
        <p:spPr>
          <a:xfrm flipV="1">
            <a:off x="4558937" y="3931920"/>
            <a:ext cx="1632857" cy="11887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Cloud 14">
            <a:extLst>
              <a:ext uri="{FF2B5EF4-FFF2-40B4-BE49-F238E27FC236}">
                <a16:creationId xmlns:a16="http://schemas.microsoft.com/office/drawing/2014/main" id="{3B202A19-FC0B-80A5-6164-9E0CB5A460C7}"/>
              </a:ext>
            </a:extLst>
          </p:cNvPr>
          <p:cNvSpPr/>
          <p:nvPr/>
        </p:nvSpPr>
        <p:spPr>
          <a:xfrm>
            <a:off x="4558937" y="5599285"/>
            <a:ext cx="2743200" cy="984885"/>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Split Semaphore</a:t>
            </a:r>
          </a:p>
        </p:txBody>
      </p:sp>
    </p:spTree>
    <p:extLst>
      <p:ext uri="{BB962C8B-B14F-4D97-AF65-F5344CB8AC3E}">
        <p14:creationId xmlns:p14="http://schemas.microsoft.com/office/powerpoint/2010/main" val="5811884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a:xfrm>
            <a:off x="966744" y="0"/>
            <a:ext cx="9076329" cy="1064277"/>
          </a:xfrm>
        </p:spPr>
        <p:txBody>
          <a:bodyPr/>
          <a:lstStyle/>
          <a:p>
            <a:r>
              <a:rPr lang="en-US" dirty="0"/>
              <a:t>Database Reader/Writer Problem</a:t>
            </a:r>
          </a:p>
        </p:txBody>
      </p:sp>
      <p:sp>
        <p:nvSpPr>
          <p:cNvPr id="8" name="TextBox 7">
            <a:extLst>
              <a:ext uri="{FF2B5EF4-FFF2-40B4-BE49-F238E27FC236}">
                <a16:creationId xmlns:a16="http://schemas.microsoft.com/office/drawing/2014/main" id="{74518796-4633-6C93-C753-ACF953FEBFE7}"/>
              </a:ext>
            </a:extLst>
          </p:cNvPr>
          <p:cNvSpPr txBox="1"/>
          <p:nvPr/>
        </p:nvSpPr>
        <p:spPr>
          <a:xfrm>
            <a:off x="287475" y="855271"/>
            <a:ext cx="6586355" cy="2800767"/>
          </a:xfrm>
          <a:prstGeom prst="rect">
            <a:avLst/>
          </a:prstGeom>
          <a:noFill/>
        </p:spPr>
        <p:txBody>
          <a:bodyPr wrap="none" rtlCol="0">
            <a:spAutoFit/>
          </a:bodyPr>
          <a:lstStyle/>
          <a:p>
            <a:r>
              <a:rPr lang="en-US" sz="1600" dirty="0"/>
              <a:t># Semaphores and shared data</a:t>
            </a:r>
          </a:p>
          <a:p>
            <a:r>
              <a:rPr lang="en-US" sz="1600" dirty="0"/>
              <a:t>resource = Semaphore(1)  # Controls access to the resource</a:t>
            </a:r>
          </a:p>
          <a:p>
            <a:r>
              <a:rPr lang="en-US" sz="1600" dirty="0" err="1"/>
              <a:t>readCount</a:t>
            </a:r>
            <a:r>
              <a:rPr lang="en-US" sz="1600" dirty="0"/>
              <a:t> = 0            # The number of readers currently accessing the resource</a:t>
            </a:r>
          </a:p>
          <a:p>
            <a:r>
              <a:rPr lang="en-US" sz="1600" dirty="0" err="1"/>
              <a:t>readCountAccess</a:t>
            </a:r>
            <a:r>
              <a:rPr lang="en-US" sz="1600" dirty="0"/>
              <a:t> = Semaphore(1)  # Controls access to </a:t>
            </a:r>
            <a:r>
              <a:rPr lang="en-US" sz="1600" dirty="0" err="1"/>
              <a:t>readCount</a:t>
            </a:r>
            <a:endParaRPr lang="en-US" sz="1600" dirty="0"/>
          </a:p>
          <a:p>
            <a:endParaRPr lang="en-US" sz="1600" dirty="0"/>
          </a:p>
          <a:p>
            <a:r>
              <a:rPr lang="en-US" sz="1600" dirty="0"/>
              <a:t># Writer process</a:t>
            </a:r>
          </a:p>
          <a:p>
            <a:r>
              <a:rPr lang="en-US" sz="1600" dirty="0"/>
              <a:t>def writer():</a:t>
            </a:r>
          </a:p>
          <a:p>
            <a:r>
              <a:rPr lang="en-US" sz="1600" dirty="0"/>
              <a:t>    while True:</a:t>
            </a:r>
          </a:p>
          <a:p>
            <a:r>
              <a:rPr lang="en-US" sz="1600" dirty="0"/>
              <a:t>        </a:t>
            </a:r>
            <a:r>
              <a:rPr lang="en-US" sz="1600" dirty="0" err="1"/>
              <a:t>resource.wait</a:t>
            </a:r>
            <a:r>
              <a:rPr lang="en-US" sz="1600" dirty="0"/>
              <a:t>()   # Request exclusive access to the resource</a:t>
            </a:r>
          </a:p>
          <a:p>
            <a:r>
              <a:rPr lang="en-US" sz="1600" dirty="0"/>
              <a:t>        </a:t>
            </a:r>
            <a:r>
              <a:rPr lang="en-US" sz="1600" dirty="0" err="1"/>
              <a:t>write_data</a:t>
            </a:r>
            <a:r>
              <a:rPr lang="en-US" sz="1600" dirty="0"/>
              <a:t>()      # Write data to the resource</a:t>
            </a:r>
          </a:p>
          <a:p>
            <a:r>
              <a:rPr lang="en-US" sz="1600" dirty="0"/>
              <a:t>        </a:t>
            </a:r>
            <a:r>
              <a:rPr lang="en-US" sz="1600" dirty="0" err="1"/>
              <a:t>resource.signal</a:t>
            </a:r>
            <a:r>
              <a:rPr lang="en-US" sz="1600" dirty="0"/>
              <a:t>() # Release exclusive access to the resource</a:t>
            </a:r>
          </a:p>
        </p:txBody>
      </p:sp>
      <p:sp>
        <p:nvSpPr>
          <p:cNvPr id="4" name="TextBox 3">
            <a:extLst>
              <a:ext uri="{FF2B5EF4-FFF2-40B4-BE49-F238E27FC236}">
                <a16:creationId xmlns:a16="http://schemas.microsoft.com/office/drawing/2014/main" id="{7B99D438-5FB1-7D64-44A0-6D8D25C9444E}"/>
              </a:ext>
            </a:extLst>
          </p:cNvPr>
          <p:cNvSpPr txBox="1"/>
          <p:nvPr/>
        </p:nvSpPr>
        <p:spPr>
          <a:xfrm>
            <a:off x="5847898" y="2148494"/>
            <a:ext cx="5796138" cy="4031873"/>
          </a:xfrm>
          <a:prstGeom prst="rect">
            <a:avLst/>
          </a:prstGeom>
          <a:noFill/>
        </p:spPr>
        <p:txBody>
          <a:bodyPr wrap="none" rtlCol="0">
            <a:spAutoFit/>
          </a:bodyPr>
          <a:lstStyle/>
          <a:p>
            <a:r>
              <a:rPr lang="en-US" sz="1600" dirty="0"/>
              <a:t># Reader process</a:t>
            </a:r>
          </a:p>
          <a:p>
            <a:r>
              <a:rPr lang="en-US" sz="1600" dirty="0"/>
              <a:t>def reader():</a:t>
            </a:r>
          </a:p>
          <a:p>
            <a:r>
              <a:rPr lang="en-US" sz="1600" dirty="0"/>
              <a:t>    while True:</a:t>
            </a:r>
          </a:p>
          <a:p>
            <a:r>
              <a:rPr lang="en-US" sz="1600" dirty="0"/>
              <a:t>        </a:t>
            </a:r>
            <a:r>
              <a:rPr lang="en-US" sz="1600" dirty="0" err="1"/>
              <a:t>readCountAccess.wait</a:t>
            </a:r>
            <a:r>
              <a:rPr lang="en-US" sz="1600" dirty="0"/>
              <a:t>()     # Request access to </a:t>
            </a:r>
            <a:r>
              <a:rPr lang="en-US" sz="1600" dirty="0" err="1"/>
              <a:t>readCount</a:t>
            </a:r>
            <a:endParaRPr lang="en-US" sz="1600" dirty="0"/>
          </a:p>
          <a:p>
            <a:r>
              <a:rPr lang="en-US" sz="1600" dirty="0"/>
              <a:t>        </a:t>
            </a:r>
            <a:r>
              <a:rPr lang="en-US" sz="1600" dirty="0" err="1"/>
              <a:t>readCount</a:t>
            </a:r>
            <a:r>
              <a:rPr lang="en-US" sz="1600" dirty="0"/>
              <a:t> += 1</a:t>
            </a:r>
          </a:p>
          <a:p>
            <a:r>
              <a:rPr lang="en-US" sz="1600" dirty="0"/>
              <a:t>        if </a:t>
            </a:r>
            <a:r>
              <a:rPr lang="en-US" sz="1600" dirty="0" err="1"/>
              <a:t>readCount</a:t>
            </a:r>
            <a:r>
              <a:rPr lang="en-US" sz="1600" dirty="0"/>
              <a:t> == 1:         # If this is the first reader...</a:t>
            </a:r>
          </a:p>
          <a:p>
            <a:r>
              <a:rPr lang="en-US" sz="1600" dirty="0"/>
              <a:t>            </a:t>
            </a:r>
            <a:r>
              <a:rPr lang="en-US" sz="1600" dirty="0" err="1"/>
              <a:t>resource.wait</a:t>
            </a:r>
            <a:r>
              <a:rPr lang="en-US" sz="1600" dirty="0"/>
              <a:t>()        # ...request exclusive access to the resource</a:t>
            </a:r>
          </a:p>
          <a:p>
            <a:r>
              <a:rPr lang="en-US" sz="1600" dirty="0"/>
              <a:t>        </a:t>
            </a:r>
            <a:r>
              <a:rPr lang="en-US" sz="1600" dirty="0" err="1"/>
              <a:t>readCountAccess.signal</a:t>
            </a:r>
            <a:r>
              <a:rPr lang="en-US" sz="1600" dirty="0"/>
              <a:t>()   # Release access to </a:t>
            </a:r>
            <a:r>
              <a:rPr lang="en-US" sz="1600" dirty="0" err="1"/>
              <a:t>readCount</a:t>
            </a:r>
            <a:endParaRPr lang="en-US" sz="1600" dirty="0"/>
          </a:p>
          <a:p>
            <a:endParaRPr lang="en-US" sz="1600" dirty="0"/>
          </a:p>
          <a:p>
            <a:r>
              <a:rPr lang="en-US" sz="1600" dirty="0"/>
              <a:t>        </a:t>
            </a:r>
            <a:r>
              <a:rPr lang="en-US" sz="1600" dirty="0" err="1"/>
              <a:t>read_data</a:t>
            </a:r>
            <a:r>
              <a:rPr lang="en-US" sz="1600" dirty="0"/>
              <a:t>()                # Read data from the resource</a:t>
            </a:r>
          </a:p>
          <a:p>
            <a:endParaRPr lang="en-US" sz="1600" dirty="0"/>
          </a:p>
          <a:p>
            <a:r>
              <a:rPr lang="en-US" sz="1600" dirty="0"/>
              <a:t>        </a:t>
            </a:r>
            <a:r>
              <a:rPr lang="en-US" sz="1600" dirty="0" err="1"/>
              <a:t>readCountAccess.wait</a:t>
            </a:r>
            <a:r>
              <a:rPr lang="en-US" sz="1600" dirty="0"/>
              <a:t>()     # Request access to </a:t>
            </a:r>
            <a:r>
              <a:rPr lang="en-US" sz="1600" dirty="0" err="1"/>
              <a:t>readCount</a:t>
            </a:r>
            <a:endParaRPr lang="en-US" sz="1600" dirty="0"/>
          </a:p>
          <a:p>
            <a:r>
              <a:rPr lang="en-US" sz="1600" dirty="0"/>
              <a:t>        </a:t>
            </a:r>
            <a:r>
              <a:rPr lang="en-US" sz="1600" dirty="0" err="1"/>
              <a:t>readCount</a:t>
            </a:r>
            <a:r>
              <a:rPr lang="en-US" sz="1600" dirty="0"/>
              <a:t> -= 1</a:t>
            </a:r>
          </a:p>
          <a:p>
            <a:r>
              <a:rPr lang="en-US" sz="1600" dirty="0"/>
              <a:t>        if </a:t>
            </a:r>
            <a:r>
              <a:rPr lang="en-US" sz="1600" dirty="0" err="1"/>
              <a:t>readCount</a:t>
            </a:r>
            <a:r>
              <a:rPr lang="en-US" sz="1600" dirty="0"/>
              <a:t> == 0:         # If this is the last reader...</a:t>
            </a:r>
          </a:p>
          <a:p>
            <a:r>
              <a:rPr lang="en-US" sz="1600" dirty="0"/>
              <a:t>            </a:t>
            </a:r>
            <a:r>
              <a:rPr lang="en-US" sz="1600" dirty="0" err="1"/>
              <a:t>resource.signal</a:t>
            </a:r>
            <a:r>
              <a:rPr lang="en-US" sz="1600" dirty="0"/>
              <a:t>()      # ...release exclusive access to the resource</a:t>
            </a:r>
          </a:p>
          <a:p>
            <a:r>
              <a:rPr lang="en-US" sz="1600" dirty="0"/>
              <a:t>        </a:t>
            </a:r>
            <a:r>
              <a:rPr lang="en-US" sz="1600" dirty="0" err="1"/>
              <a:t>readCountAccess.signal</a:t>
            </a:r>
            <a:r>
              <a:rPr lang="en-US" sz="1600" dirty="0"/>
              <a:t>()   # Release access to </a:t>
            </a:r>
            <a:r>
              <a:rPr lang="en-US" sz="1600" dirty="0" err="1"/>
              <a:t>readCount</a:t>
            </a:r>
            <a:endParaRPr lang="en-US" sz="1600" dirty="0"/>
          </a:p>
        </p:txBody>
      </p:sp>
    </p:spTree>
    <p:extLst>
      <p:ext uri="{BB962C8B-B14F-4D97-AF65-F5344CB8AC3E}">
        <p14:creationId xmlns:p14="http://schemas.microsoft.com/office/powerpoint/2010/main" val="3950623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p:txBody>
          <a:bodyPr/>
          <a:lstStyle/>
          <a:p>
            <a:r>
              <a:rPr lang="en-US" dirty="0"/>
              <a:t>Dining Philosophers Problem</a:t>
            </a:r>
          </a:p>
        </p:txBody>
      </p:sp>
      <p:sp>
        <p:nvSpPr>
          <p:cNvPr id="6" name="TextBox 5">
            <a:extLst>
              <a:ext uri="{FF2B5EF4-FFF2-40B4-BE49-F238E27FC236}">
                <a16:creationId xmlns:a16="http://schemas.microsoft.com/office/drawing/2014/main" id="{D72C8162-BCE0-65CE-B520-9A9C8F28179E}"/>
              </a:ext>
            </a:extLst>
          </p:cNvPr>
          <p:cNvSpPr txBox="1"/>
          <p:nvPr/>
        </p:nvSpPr>
        <p:spPr>
          <a:xfrm>
            <a:off x="966744" y="2116183"/>
            <a:ext cx="6969152" cy="3139321"/>
          </a:xfrm>
          <a:prstGeom prst="rect">
            <a:avLst/>
          </a:prstGeom>
          <a:noFill/>
        </p:spPr>
        <p:txBody>
          <a:bodyPr wrap="none" rtlCol="0">
            <a:spAutoFit/>
          </a:bodyPr>
          <a:lstStyle/>
          <a:p>
            <a:r>
              <a:rPr lang="en-US" dirty="0"/>
              <a:t># Initialize semaphores</a:t>
            </a:r>
          </a:p>
          <a:p>
            <a:r>
              <a:rPr lang="en-US" dirty="0"/>
              <a:t>philosopher = [Semaphore(1) for _ in range(5)] # Assuming 5 philosophers</a:t>
            </a:r>
          </a:p>
          <a:p>
            <a:endParaRPr lang="en-US" dirty="0"/>
          </a:p>
          <a:p>
            <a:r>
              <a:rPr lang="en-US" dirty="0"/>
              <a:t>def philosopher(</a:t>
            </a:r>
            <a:r>
              <a:rPr lang="en-US" dirty="0" err="1"/>
              <a:t>i</a:t>
            </a:r>
            <a:r>
              <a:rPr lang="en-US" dirty="0"/>
              <a:t>):</a:t>
            </a:r>
          </a:p>
          <a:p>
            <a:r>
              <a:rPr lang="en-US" dirty="0"/>
              <a:t>    while True:</a:t>
            </a:r>
          </a:p>
          <a:p>
            <a:r>
              <a:rPr lang="en-US" dirty="0"/>
              <a:t>        think()</a:t>
            </a:r>
          </a:p>
          <a:p>
            <a:r>
              <a:rPr lang="en-US" dirty="0"/>
              <a:t>        philosopher[</a:t>
            </a:r>
            <a:r>
              <a:rPr lang="en-US" dirty="0" err="1"/>
              <a:t>i</a:t>
            </a:r>
            <a:r>
              <a:rPr lang="en-US" dirty="0"/>
              <a:t>].wait() # Grab left fork</a:t>
            </a:r>
          </a:p>
          <a:p>
            <a:r>
              <a:rPr lang="en-US" dirty="0"/>
              <a:t>        philosopher[(i+1) % 5].wait() # Grab right fork</a:t>
            </a:r>
          </a:p>
          <a:p>
            <a:r>
              <a:rPr lang="en-US" dirty="0"/>
              <a:t>        eat()</a:t>
            </a:r>
          </a:p>
          <a:p>
            <a:r>
              <a:rPr lang="en-US" dirty="0"/>
              <a:t>        philosopher[</a:t>
            </a:r>
            <a:r>
              <a:rPr lang="en-US" dirty="0" err="1"/>
              <a:t>i</a:t>
            </a:r>
            <a:r>
              <a:rPr lang="en-US" dirty="0"/>
              <a:t>].signal() # Put down left fork</a:t>
            </a:r>
          </a:p>
          <a:p>
            <a:r>
              <a:rPr lang="en-US" dirty="0"/>
              <a:t>        philosopher[(i+1) % 5].signal() # Put down right fork</a:t>
            </a:r>
          </a:p>
        </p:txBody>
      </p:sp>
      <p:pic>
        <p:nvPicPr>
          <p:cNvPr id="2050" name="Picture 2">
            <a:extLst>
              <a:ext uri="{FF2B5EF4-FFF2-40B4-BE49-F238E27FC236}">
                <a16:creationId xmlns:a16="http://schemas.microsoft.com/office/drawing/2014/main" id="{0B00A65D-AB85-05AD-371D-41BCF1B733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15400" y="0"/>
            <a:ext cx="3057525" cy="317131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7F37479-7A65-0D88-9C14-CEA5BCF906E5}"/>
              </a:ext>
            </a:extLst>
          </p:cNvPr>
          <p:cNvSpPr txBox="1"/>
          <p:nvPr/>
        </p:nvSpPr>
        <p:spPr>
          <a:xfrm>
            <a:off x="8543313" y="3356809"/>
            <a:ext cx="3429612" cy="1477328"/>
          </a:xfrm>
          <a:prstGeom prst="rect">
            <a:avLst/>
          </a:prstGeom>
          <a:noFill/>
        </p:spPr>
        <p:txBody>
          <a:bodyPr wrap="square">
            <a:spAutoFit/>
          </a:bodyPr>
          <a:lstStyle/>
          <a:p>
            <a:r>
              <a:rPr lang="en-US" dirty="0"/>
              <a:t>Benjamin D. </a:t>
            </a:r>
            <a:r>
              <a:rPr lang="en-US" dirty="0" err="1"/>
              <a:t>Esham</a:t>
            </a:r>
            <a:r>
              <a:rPr lang="en-US" dirty="0"/>
              <a:t> / Wikimedia Commons, CC BY-SA 3.0 &lt;https://creativecommons.org/licenses/by-sa/3.0&gt;, via Wikimedia Commons</a:t>
            </a:r>
          </a:p>
        </p:txBody>
      </p:sp>
      <p:sp>
        <p:nvSpPr>
          <p:cNvPr id="9" name="Cloud 8">
            <a:extLst>
              <a:ext uri="{FF2B5EF4-FFF2-40B4-BE49-F238E27FC236}">
                <a16:creationId xmlns:a16="http://schemas.microsoft.com/office/drawing/2014/main" id="{B4F6B267-23F3-0B76-A285-57D144D73086}"/>
              </a:ext>
            </a:extLst>
          </p:cNvPr>
          <p:cNvSpPr/>
          <p:nvPr/>
        </p:nvSpPr>
        <p:spPr>
          <a:xfrm>
            <a:off x="1834246" y="5366274"/>
            <a:ext cx="3821972" cy="1064277"/>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This solution is broken! What is wrong with this approach?</a:t>
            </a:r>
          </a:p>
        </p:txBody>
      </p:sp>
    </p:spTree>
    <p:extLst>
      <p:ext uri="{BB962C8B-B14F-4D97-AF65-F5344CB8AC3E}">
        <p14:creationId xmlns:p14="http://schemas.microsoft.com/office/powerpoint/2010/main" val="679939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p:txBody>
          <a:bodyPr/>
          <a:lstStyle/>
          <a:p>
            <a:r>
              <a:rPr lang="en-US" dirty="0"/>
              <a:t>Dining Philosophers Problem</a:t>
            </a:r>
          </a:p>
        </p:txBody>
      </p:sp>
      <p:sp>
        <p:nvSpPr>
          <p:cNvPr id="6" name="TextBox 5">
            <a:extLst>
              <a:ext uri="{FF2B5EF4-FFF2-40B4-BE49-F238E27FC236}">
                <a16:creationId xmlns:a16="http://schemas.microsoft.com/office/drawing/2014/main" id="{D72C8162-BCE0-65CE-B520-9A9C8F28179E}"/>
              </a:ext>
            </a:extLst>
          </p:cNvPr>
          <p:cNvSpPr txBox="1"/>
          <p:nvPr/>
        </p:nvSpPr>
        <p:spPr>
          <a:xfrm>
            <a:off x="966744" y="2116183"/>
            <a:ext cx="6969152" cy="4247317"/>
          </a:xfrm>
          <a:prstGeom prst="rect">
            <a:avLst/>
          </a:prstGeom>
          <a:noFill/>
        </p:spPr>
        <p:txBody>
          <a:bodyPr wrap="none" rtlCol="0">
            <a:spAutoFit/>
          </a:bodyPr>
          <a:lstStyle/>
          <a:p>
            <a:r>
              <a:rPr lang="en-US" dirty="0"/>
              <a:t># Initialize semaphores</a:t>
            </a:r>
          </a:p>
          <a:p>
            <a:r>
              <a:rPr lang="en-US" dirty="0"/>
              <a:t>philosopher = [Semaphore(1) for _ in range(5)] # Assuming 5 philosophers</a:t>
            </a:r>
          </a:p>
          <a:p>
            <a:endParaRPr lang="en-US" dirty="0"/>
          </a:p>
          <a:p>
            <a:r>
              <a:rPr lang="en-US" dirty="0"/>
              <a:t>def philosopher(</a:t>
            </a:r>
            <a:r>
              <a:rPr lang="en-US" dirty="0" err="1"/>
              <a:t>i</a:t>
            </a:r>
            <a:r>
              <a:rPr lang="en-US" dirty="0"/>
              <a:t>):</a:t>
            </a:r>
          </a:p>
          <a:p>
            <a:r>
              <a:rPr lang="en-US" dirty="0"/>
              <a:t>    while True:</a:t>
            </a:r>
          </a:p>
          <a:p>
            <a:r>
              <a:rPr lang="en-US" dirty="0"/>
              <a:t>        think()</a:t>
            </a:r>
          </a:p>
          <a:p>
            <a:r>
              <a:rPr lang="en-US" dirty="0"/>
              <a:t>        if </a:t>
            </a:r>
            <a:r>
              <a:rPr lang="en-US" dirty="0" err="1"/>
              <a:t>i</a:t>
            </a:r>
            <a:r>
              <a:rPr lang="en-US" dirty="0"/>
              <a:t> == 0:</a:t>
            </a:r>
          </a:p>
          <a:p>
            <a:r>
              <a:rPr lang="en-US" dirty="0"/>
              <a:t>            philosopher[</a:t>
            </a:r>
            <a:r>
              <a:rPr lang="en-US" dirty="0" err="1"/>
              <a:t>i</a:t>
            </a:r>
            <a:r>
              <a:rPr lang="en-US" dirty="0"/>
              <a:t>].wait() # Grab left fork</a:t>
            </a:r>
          </a:p>
          <a:p>
            <a:r>
              <a:rPr lang="en-US" dirty="0"/>
              <a:t>            philosopher[(i+1) % 5].wait() # Grab right fork</a:t>
            </a:r>
          </a:p>
          <a:p>
            <a:r>
              <a:rPr lang="en-US" dirty="0"/>
              <a:t>        else:</a:t>
            </a:r>
          </a:p>
          <a:p>
            <a:r>
              <a:rPr lang="en-US" dirty="0"/>
              <a:t>            philosopher[(i+1) % 5].wait() # Grab right fork</a:t>
            </a:r>
          </a:p>
          <a:p>
            <a:r>
              <a:rPr lang="en-US" dirty="0"/>
              <a:t>            philosopher[</a:t>
            </a:r>
            <a:r>
              <a:rPr lang="en-US" dirty="0" err="1"/>
              <a:t>i</a:t>
            </a:r>
            <a:r>
              <a:rPr lang="en-US" dirty="0"/>
              <a:t>].wait() # Grab left fork</a:t>
            </a:r>
          </a:p>
          <a:p>
            <a:r>
              <a:rPr lang="en-US" dirty="0"/>
              <a:t>        eat()</a:t>
            </a:r>
          </a:p>
          <a:p>
            <a:r>
              <a:rPr lang="en-US" dirty="0"/>
              <a:t>        philosopher[</a:t>
            </a:r>
            <a:r>
              <a:rPr lang="en-US" dirty="0" err="1"/>
              <a:t>i</a:t>
            </a:r>
            <a:r>
              <a:rPr lang="en-US" dirty="0"/>
              <a:t>].signal() # Put down left fork</a:t>
            </a:r>
          </a:p>
          <a:p>
            <a:r>
              <a:rPr lang="en-US" dirty="0"/>
              <a:t>        philosopher[(i+1) % 5].signal() # Put down right fork</a:t>
            </a:r>
          </a:p>
        </p:txBody>
      </p:sp>
      <p:pic>
        <p:nvPicPr>
          <p:cNvPr id="2050" name="Picture 2">
            <a:extLst>
              <a:ext uri="{FF2B5EF4-FFF2-40B4-BE49-F238E27FC236}">
                <a16:creationId xmlns:a16="http://schemas.microsoft.com/office/drawing/2014/main" id="{0B00A65D-AB85-05AD-371D-41BCF1B733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15400" y="0"/>
            <a:ext cx="3057525" cy="317131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7F37479-7A65-0D88-9C14-CEA5BCF906E5}"/>
              </a:ext>
            </a:extLst>
          </p:cNvPr>
          <p:cNvSpPr txBox="1"/>
          <p:nvPr/>
        </p:nvSpPr>
        <p:spPr>
          <a:xfrm>
            <a:off x="8543313" y="3356809"/>
            <a:ext cx="3429612" cy="1477328"/>
          </a:xfrm>
          <a:prstGeom prst="rect">
            <a:avLst/>
          </a:prstGeom>
          <a:noFill/>
        </p:spPr>
        <p:txBody>
          <a:bodyPr wrap="square">
            <a:spAutoFit/>
          </a:bodyPr>
          <a:lstStyle/>
          <a:p>
            <a:r>
              <a:rPr lang="en-US" dirty="0"/>
              <a:t>Benjamin D. </a:t>
            </a:r>
            <a:r>
              <a:rPr lang="en-US" dirty="0" err="1"/>
              <a:t>Esham</a:t>
            </a:r>
            <a:r>
              <a:rPr lang="en-US" dirty="0"/>
              <a:t> / Wikimedia Commons, CC BY-SA 3.0 &lt;https://creativecommons.org/licenses/by-sa/3.0&gt;, via Wikimedia Commons</a:t>
            </a:r>
          </a:p>
        </p:txBody>
      </p:sp>
      <p:sp>
        <p:nvSpPr>
          <p:cNvPr id="9" name="Cloud 8">
            <a:extLst>
              <a:ext uri="{FF2B5EF4-FFF2-40B4-BE49-F238E27FC236}">
                <a16:creationId xmlns:a16="http://schemas.microsoft.com/office/drawing/2014/main" id="{B4F6B267-23F3-0B76-A285-57D144D73086}"/>
              </a:ext>
            </a:extLst>
          </p:cNvPr>
          <p:cNvSpPr/>
          <p:nvPr/>
        </p:nvSpPr>
        <p:spPr>
          <a:xfrm>
            <a:off x="7352126" y="5019635"/>
            <a:ext cx="2690947" cy="1268226"/>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Why does this fix the problem?  </a:t>
            </a:r>
          </a:p>
        </p:txBody>
      </p:sp>
    </p:spTree>
    <p:extLst>
      <p:ext uri="{BB962C8B-B14F-4D97-AF65-F5344CB8AC3E}">
        <p14:creationId xmlns:p14="http://schemas.microsoft.com/office/powerpoint/2010/main" val="41232441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p:txBody>
          <a:bodyPr/>
          <a:lstStyle/>
          <a:p>
            <a:r>
              <a:rPr lang="en-US" dirty="0"/>
              <a:t>Dining Philosophers Problem</a:t>
            </a:r>
          </a:p>
        </p:txBody>
      </p:sp>
      <p:sp>
        <p:nvSpPr>
          <p:cNvPr id="6" name="TextBox 5">
            <a:extLst>
              <a:ext uri="{FF2B5EF4-FFF2-40B4-BE49-F238E27FC236}">
                <a16:creationId xmlns:a16="http://schemas.microsoft.com/office/drawing/2014/main" id="{D72C8162-BCE0-65CE-B520-9A9C8F28179E}"/>
              </a:ext>
            </a:extLst>
          </p:cNvPr>
          <p:cNvSpPr txBox="1"/>
          <p:nvPr/>
        </p:nvSpPr>
        <p:spPr>
          <a:xfrm>
            <a:off x="966744" y="2116183"/>
            <a:ext cx="6969152" cy="3970318"/>
          </a:xfrm>
          <a:prstGeom prst="rect">
            <a:avLst/>
          </a:prstGeom>
          <a:noFill/>
        </p:spPr>
        <p:txBody>
          <a:bodyPr wrap="none" rtlCol="0">
            <a:spAutoFit/>
          </a:bodyPr>
          <a:lstStyle/>
          <a:p>
            <a:r>
              <a:rPr lang="en-US" dirty="0"/>
              <a:t># Initialize semaphores</a:t>
            </a:r>
          </a:p>
          <a:p>
            <a:r>
              <a:rPr lang="en-US" dirty="0"/>
              <a:t>mutex = Semaphore(1)</a:t>
            </a:r>
          </a:p>
          <a:p>
            <a:r>
              <a:rPr lang="en-US" dirty="0"/>
              <a:t>philosopher = [Semaphore(1) for _ in range(5)] # Assuming 5 philosophers</a:t>
            </a:r>
          </a:p>
          <a:p>
            <a:endParaRPr lang="en-US" dirty="0"/>
          </a:p>
          <a:p>
            <a:r>
              <a:rPr lang="en-US" dirty="0"/>
              <a:t>def philosopher(</a:t>
            </a:r>
            <a:r>
              <a:rPr lang="en-US" dirty="0" err="1"/>
              <a:t>i</a:t>
            </a:r>
            <a:r>
              <a:rPr lang="en-US" dirty="0"/>
              <a:t>):</a:t>
            </a:r>
          </a:p>
          <a:p>
            <a:r>
              <a:rPr lang="en-US" dirty="0"/>
              <a:t>    while True:</a:t>
            </a:r>
          </a:p>
          <a:p>
            <a:r>
              <a:rPr lang="en-US" dirty="0"/>
              <a:t>        think()</a:t>
            </a:r>
          </a:p>
          <a:p>
            <a:r>
              <a:rPr lang="en-US" dirty="0"/>
              <a:t>        </a:t>
            </a:r>
            <a:r>
              <a:rPr lang="en-US" dirty="0" err="1"/>
              <a:t>mutex.wait</a:t>
            </a:r>
            <a:r>
              <a:rPr lang="en-US" dirty="0"/>
              <a:t>()</a:t>
            </a:r>
          </a:p>
          <a:p>
            <a:r>
              <a:rPr lang="en-US" dirty="0"/>
              <a:t>        philosopher[</a:t>
            </a:r>
            <a:r>
              <a:rPr lang="en-US" dirty="0" err="1"/>
              <a:t>i</a:t>
            </a:r>
            <a:r>
              <a:rPr lang="en-US" dirty="0"/>
              <a:t>].wait() # Grab left fork</a:t>
            </a:r>
          </a:p>
          <a:p>
            <a:r>
              <a:rPr lang="en-US" dirty="0"/>
              <a:t>        philosopher[(i+1) % 5].wait() # Grab right fork</a:t>
            </a:r>
          </a:p>
          <a:p>
            <a:r>
              <a:rPr lang="en-US" dirty="0"/>
              <a:t>        </a:t>
            </a:r>
            <a:r>
              <a:rPr lang="en-US" dirty="0" err="1"/>
              <a:t>mutex.signal</a:t>
            </a:r>
            <a:r>
              <a:rPr lang="en-US" dirty="0"/>
              <a:t>()</a:t>
            </a:r>
          </a:p>
          <a:p>
            <a:r>
              <a:rPr lang="en-US" dirty="0"/>
              <a:t>        eat()</a:t>
            </a:r>
          </a:p>
          <a:p>
            <a:r>
              <a:rPr lang="en-US" dirty="0"/>
              <a:t>        philosopher[</a:t>
            </a:r>
            <a:r>
              <a:rPr lang="en-US" dirty="0" err="1"/>
              <a:t>i</a:t>
            </a:r>
            <a:r>
              <a:rPr lang="en-US" dirty="0"/>
              <a:t>].signal() # Put down left fork</a:t>
            </a:r>
          </a:p>
          <a:p>
            <a:r>
              <a:rPr lang="en-US" dirty="0"/>
              <a:t>        philosopher[(i+1) % 5].signal() # Put down right fork</a:t>
            </a:r>
          </a:p>
        </p:txBody>
      </p:sp>
      <p:pic>
        <p:nvPicPr>
          <p:cNvPr id="2050" name="Picture 2">
            <a:extLst>
              <a:ext uri="{FF2B5EF4-FFF2-40B4-BE49-F238E27FC236}">
                <a16:creationId xmlns:a16="http://schemas.microsoft.com/office/drawing/2014/main" id="{0B00A65D-AB85-05AD-371D-41BCF1B733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15400" y="0"/>
            <a:ext cx="3057525" cy="317131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7F37479-7A65-0D88-9C14-CEA5BCF906E5}"/>
              </a:ext>
            </a:extLst>
          </p:cNvPr>
          <p:cNvSpPr txBox="1"/>
          <p:nvPr/>
        </p:nvSpPr>
        <p:spPr>
          <a:xfrm>
            <a:off x="8543313" y="3356809"/>
            <a:ext cx="3429612" cy="1477328"/>
          </a:xfrm>
          <a:prstGeom prst="rect">
            <a:avLst/>
          </a:prstGeom>
          <a:noFill/>
        </p:spPr>
        <p:txBody>
          <a:bodyPr wrap="square">
            <a:spAutoFit/>
          </a:bodyPr>
          <a:lstStyle/>
          <a:p>
            <a:r>
              <a:rPr lang="en-US" dirty="0"/>
              <a:t>Benjamin D. </a:t>
            </a:r>
            <a:r>
              <a:rPr lang="en-US" dirty="0" err="1"/>
              <a:t>Esham</a:t>
            </a:r>
            <a:r>
              <a:rPr lang="en-US" dirty="0"/>
              <a:t> / Wikimedia Commons, CC BY-SA 3.0 &lt;https://creativecommons.org/licenses/by-sa/3.0&gt;, via Wikimedia Commons</a:t>
            </a:r>
          </a:p>
        </p:txBody>
      </p:sp>
      <p:sp>
        <p:nvSpPr>
          <p:cNvPr id="3" name="Cloud 2">
            <a:extLst>
              <a:ext uri="{FF2B5EF4-FFF2-40B4-BE49-F238E27FC236}">
                <a16:creationId xmlns:a16="http://schemas.microsoft.com/office/drawing/2014/main" id="{D61A0FF5-698A-9447-E8D9-D20707031AF2}"/>
              </a:ext>
            </a:extLst>
          </p:cNvPr>
          <p:cNvSpPr/>
          <p:nvPr/>
        </p:nvSpPr>
        <p:spPr>
          <a:xfrm>
            <a:off x="7352126" y="5019634"/>
            <a:ext cx="3873130" cy="1590171"/>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How about this?  What is the compromise?</a:t>
            </a:r>
          </a:p>
        </p:txBody>
      </p:sp>
    </p:spTree>
    <p:extLst>
      <p:ext uri="{BB962C8B-B14F-4D97-AF65-F5344CB8AC3E}">
        <p14:creationId xmlns:p14="http://schemas.microsoft.com/office/powerpoint/2010/main" val="29830997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p:txBody>
          <a:bodyPr/>
          <a:lstStyle/>
          <a:p>
            <a:r>
              <a:rPr lang="en-US" dirty="0"/>
              <a:t>Sleeping Barber Problem</a:t>
            </a:r>
          </a:p>
        </p:txBody>
      </p:sp>
      <p:sp>
        <p:nvSpPr>
          <p:cNvPr id="6" name="TextBox 5">
            <a:extLst>
              <a:ext uri="{FF2B5EF4-FFF2-40B4-BE49-F238E27FC236}">
                <a16:creationId xmlns:a16="http://schemas.microsoft.com/office/drawing/2014/main" id="{B546C632-CA71-CC69-9DD4-D43E03C8A2F9}"/>
              </a:ext>
            </a:extLst>
          </p:cNvPr>
          <p:cNvSpPr txBox="1"/>
          <p:nvPr/>
        </p:nvSpPr>
        <p:spPr>
          <a:xfrm>
            <a:off x="966744" y="1907177"/>
            <a:ext cx="5405967" cy="3970318"/>
          </a:xfrm>
          <a:prstGeom prst="rect">
            <a:avLst/>
          </a:prstGeom>
          <a:noFill/>
        </p:spPr>
        <p:txBody>
          <a:bodyPr wrap="none" rtlCol="0">
            <a:spAutoFit/>
          </a:bodyPr>
          <a:lstStyle/>
          <a:p>
            <a:r>
              <a:rPr lang="en-US" dirty="0"/>
              <a:t># Initialize semaphore</a:t>
            </a:r>
          </a:p>
          <a:p>
            <a:r>
              <a:rPr lang="en-US" dirty="0"/>
              <a:t>customers = Semaphore(0)</a:t>
            </a:r>
          </a:p>
          <a:p>
            <a:r>
              <a:rPr lang="en-US" dirty="0"/>
              <a:t>barber = Semaphore(0)</a:t>
            </a:r>
          </a:p>
          <a:p>
            <a:r>
              <a:rPr lang="en-US" dirty="0"/>
              <a:t>mutex = Semaphore(1)</a:t>
            </a:r>
          </a:p>
          <a:p>
            <a:endParaRPr lang="en-US" dirty="0"/>
          </a:p>
          <a:p>
            <a:r>
              <a:rPr lang="en-US" dirty="0"/>
              <a:t>def barber():</a:t>
            </a:r>
          </a:p>
          <a:p>
            <a:r>
              <a:rPr lang="en-US" dirty="0"/>
              <a:t>    while True:</a:t>
            </a:r>
          </a:p>
          <a:p>
            <a:r>
              <a:rPr lang="en-US" dirty="0"/>
              <a:t>        </a:t>
            </a:r>
            <a:r>
              <a:rPr lang="en-US" dirty="0" err="1"/>
              <a:t>customers.wait</a:t>
            </a:r>
            <a:r>
              <a:rPr lang="en-US" dirty="0"/>
              <a:t>() # Sleep until a customer is available</a:t>
            </a:r>
          </a:p>
          <a:p>
            <a:r>
              <a:rPr lang="en-US" dirty="0"/>
              <a:t>        </a:t>
            </a:r>
            <a:r>
              <a:rPr lang="en-US" dirty="0" err="1"/>
              <a:t>mutex.wait</a:t>
            </a:r>
            <a:r>
              <a:rPr lang="en-US" dirty="0"/>
              <a:t>()</a:t>
            </a:r>
          </a:p>
          <a:p>
            <a:r>
              <a:rPr lang="en-US" dirty="0"/>
              <a:t>        </a:t>
            </a:r>
            <a:r>
              <a:rPr lang="en-US" dirty="0" err="1"/>
              <a:t>cutting_hair</a:t>
            </a:r>
            <a:r>
              <a:rPr lang="en-US" dirty="0"/>
              <a:t>()</a:t>
            </a:r>
          </a:p>
          <a:p>
            <a:r>
              <a:rPr lang="en-US" dirty="0"/>
              <a:t>        </a:t>
            </a:r>
            <a:r>
              <a:rPr lang="en-US" dirty="0" err="1"/>
              <a:t>mutex.signal</a:t>
            </a:r>
            <a:r>
              <a:rPr lang="en-US" dirty="0"/>
              <a:t>()</a:t>
            </a:r>
          </a:p>
          <a:p>
            <a:r>
              <a:rPr lang="en-US" dirty="0"/>
              <a:t>        </a:t>
            </a:r>
            <a:r>
              <a:rPr lang="en-US" dirty="0" err="1"/>
              <a:t>barber.signal</a:t>
            </a:r>
            <a:r>
              <a:rPr lang="en-US" dirty="0"/>
              <a:t>() # Barber is ready to cut hair</a:t>
            </a:r>
          </a:p>
          <a:p>
            <a:endParaRPr lang="en-US" dirty="0"/>
          </a:p>
          <a:p>
            <a:endParaRPr lang="en-US" dirty="0"/>
          </a:p>
        </p:txBody>
      </p:sp>
      <p:sp>
        <p:nvSpPr>
          <p:cNvPr id="7" name="TextBox 6">
            <a:extLst>
              <a:ext uri="{FF2B5EF4-FFF2-40B4-BE49-F238E27FC236}">
                <a16:creationId xmlns:a16="http://schemas.microsoft.com/office/drawing/2014/main" id="{01E3EF93-6883-F005-5111-D4380F28D52D}"/>
              </a:ext>
            </a:extLst>
          </p:cNvPr>
          <p:cNvSpPr txBox="1"/>
          <p:nvPr/>
        </p:nvSpPr>
        <p:spPr>
          <a:xfrm>
            <a:off x="6905990" y="3264476"/>
            <a:ext cx="5189819" cy="3139321"/>
          </a:xfrm>
          <a:prstGeom prst="rect">
            <a:avLst/>
          </a:prstGeom>
          <a:noFill/>
        </p:spPr>
        <p:txBody>
          <a:bodyPr wrap="none" rtlCol="0">
            <a:spAutoFit/>
          </a:bodyPr>
          <a:lstStyle/>
          <a:p>
            <a:r>
              <a:rPr lang="en-US" dirty="0"/>
              <a:t>def customer():</a:t>
            </a:r>
          </a:p>
          <a:p>
            <a:r>
              <a:rPr lang="en-US" dirty="0"/>
              <a:t>    </a:t>
            </a:r>
            <a:r>
              <a:rPr lang="en-US" dirty="0" err="1"/>
              <a:t>mutex.wait</a:t>
            </a:r>
            <a:r>
              <a:rPr lang="en-US" dirty="0"/>
              <a:t>()</a:t>
            </a:r>
          </a:p>
          <a:p>
            <a:r>
              <a:rPr lang="en-US" dirty="0"/>
              <a:t>    if </a:t>
            </a:r>
            <a:r>
              <a:rPr lang="en-US" dirty="0" err="1"/>
              <a:t>there_are_free_seats</a:t>
            </a:r>
            <a:r>
              <a:rPr lang="en-US" dirty="0"/>
              <a:t>():</a:t>
            </a:r>
          </a:p>
          <a:p>
            <a:r>
              <a:rPr lang="en-US" dirty="0"/>
              <a:t>        </a:t>
            </a:r>
            <a:r>
              <a:rPr lang="en-US" dirty="0" err="1"/>
              <a:t>sit_in_waiting_room</a:t>
            </a:r>
            <a:r>
              <a:rPr lang="en-US" dirty="0"/>
              <a:t>()</a:t>
            </a:r>
          </a:p>
          <a:p>
            <a:r>
              <a:rPr lang="en-US" dirty="0"/>
              <a:t>        </a:t>
            </a:r>
            <a:r>
              <a:rPr lang="en-US" dirty="0" err="1"/>
              <a:t>customers.signal</a:t>
            </a:r>
            <a:r>
              <a:rPr lang="en-US" dirty="0"/>
              <a:t>() # Wake up the barber if needed</a:t>
            </a:r>
          </a:p>
          <a:p>
            <a:r>
              <a:rPr lang="en-US" dirty="0"/>
              <a:t>        </a:t>
            </a:r>
            <a:r>
              <a:rPr lang="en-US" dirty="0" err="1"/>
              <a:t>mutex.signal</a:t>
            </a:r>
            <a:r>
              <a:rPr lang="en-US" dirty="0"/>
              <a:t>()</a:t>
            </a:r>
          </a:p>
          <a:p>
            <a:r>
              <a:rPr lang="en-US" dirty="0"/>
              <a:t>        </a:t>
            </a:r>
            <a:r>
              <a:rPr lang="en-US" dirty="0" err="1"/>
              <a:t>barber.wait</a:t>
            </a:r>
            <a:r>
              <a:rPr lang="en-US" dirty="0"/>
              <a:t>() # Wait for the barber</a:t>
            </a:r>
          </a:p>
          <a:p>
            <a:r>
              <a:rPr lang="en-US" dirty="0"/>
              <a:t>        </a:t>
            </a:r>
            <a:r>
              <a:rPr lang="en-US" dirty="0" err="1"/>
              <a:t>get_haircut</a:t>
            </a:r>
            <a:r>
              <a:rPr lang="en-US" dirty="0"/>
              <a:t>()</a:t>
            </a:r>
          </a:p>
          <a:p>
            <a:r>
              <a:rPr lang="en-US" dirty="0"/>
              <a:t>    else:</a:t>
            </a:r>
          </a:p>
          <a:p>
            <a:r>
              <a:rPr lang="en-US" dirty="0"/>
              <a:t>        </a:t>
            </a:r>
            <a:r>
              <a:rPr lang="en-US" dirty="0" err="1"/>
              <a:t>mutex.signal</a:t>
            </a:r>
            <a:r>
              <a:rPr lang="en-US" dirty="0"/>
              <a:t>()</a:t>
            </a:r>
          </a:p>
          <a:p>
            <a:endParaRPr lang="en-US" dirty="0"/>
          </a:p>
        </p:txBody>
      </p:sp>
    </p:spTree>
    <p:extLst>
      <p:ext uri="{BB962C8B-B14F-4D97-AF65-F5344CB8AC3E}">
        <p14:creationId xmlns:p14="http://schemas.microsoft.com/office/powerpoint/2010/main" val="13135438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p:txBody>
          <a:bodyPr/>
          <a:lstStyle/>
          <a:p>
            <a:r>
              <a:rPr lang="en-US" dirty="0"/>
              <a:t>The Roller Coaster Problem</a:t>
            </a:r>
          </a:p>
        </p:txBody>
      </p:sp>
      <p:sp>
        <p:nvSpPr>
          <p:cNvPr id="6" name="TextBox 5">
            <a:extLst>
              <a:ext uri="{FF2B5EF4-FFF2-40B4-BE49-F238E27FC236}">
                <a16:creationId xmlns:a16="http://schemas.microsoft.com/office/drawing/2014/main" id="{88F42817-617A-854A-A25C-FC12B9EEE326}"/>
              </a:ext>
            </a:extLst>
          </p:cNvPr>
          <p:cNvSpPr txBox="1"/>
          <p:nvPr/>
        </p:nvSpPr>
        <p:spPr>
          <a:xfrm>
            <a:off x="966744" y="1841863"/>
            <a:ext cx="2675861" cy="4801314"/>
          </a:xfrm>
          <a:prstGeom prst="rect">
            <a:avLst/>
          </a:prstGeom>
          <a:noFill/>
        </p:spPr>
        <p:txBody>
          <a:bodyPr wrap="none" rtlCol="0">
            <a:spAutoFit/>
          </a:bodyPr>
          <a:lstStyle/>
          <a:p>
            <a:r>
              <a:rPr lang="en-US" dirty="0"/>
              <a:t># Initialize semaphore</a:t>
            </a:r>
          </a:p>
          <a:p>
            <a:r>
              <a:rPr lang="en-US" dirty="0"/>
              <a:t>mutex = Semaphore(1)</a:t>
            </a:r>
          </a:p>
          <a:p>
            <a:r>
              <a:rPr lang="en-US" dirty="0"/>
              <a:t>boarded = Semaphore(0)</a:t>
            </a:r>
          </a:p>
          <a:p>
            <a:r>
              <a:rPr lang="en-US" dirty="0" err="1"/>
              <a:t>unboarded</a:t>
            </a:r>
            <a:r>
              <a:rPr lang="en-US" dirty="0"/>
              <a:t> = Semaphore(0)</a:t>
            </a:r>
          </a:p>
          <a:p>
            <a:r>
              <a:rPr lang="en-US" dirty="0" err="1"/>
              <a:t>all_aboard</a:t>
            </a:r>
            <a:r>
              <a:rPr lang="en-US" dirty="0"/>
              <a:t> = Semaphore(0)</a:t>
            </a:r>
          </a:p>
          <a:p>
            <a:r>
              <a:rPr lang="en-US" dirty="0" err="1"/>
              <a:t>all_ashore</a:t>
            </a:r>
            <a:r>
              <a:rPr lang="en-US" dirty="0"/>
              <a:t> = Semaphore(0)</a:t>
            </a:r>
          </a:p>
          <a:p>
            <a:endParaRPr lang="en-US" dirty="0"/>
          </a:p>
          <a:p>
            <a:r>
              <a:rPr lang="en-US" dirty="0"/>
              <a:t>def passenger():</a:t>
            </a:r>
          </a:p>
          <a:p>
            <a:r>
              <a:rPr lang="en-US" dirty="0"/>
              <a:t>    while True:</a:t>
            </a:r>
          </a:p>
          <a:p>
            <a:r>
              <a:rPr lang="en-US" dirty="0"/>
              <a:t>        </a:t>
            </a:r>
            <a:r>
              <a:rPr lang="en-US" dirty="0" err="1"/>
              <a:t>mutex.wait</a:t>
            </a:r>
            <a:r>
              <a:rPr lang="en-US" dirty="0"/>
              <a:t>()</a:t>
            </a:r>
          </a:p>
          <a:p>
            <a:r>
              <a:rPr lang="en-US" dirty="0"/>
              <a:t>        board()</a:t>
            </a:r>
          </a:p>
          <a:p>
            <a:r>
              <a:rPr lang="en-US" dirty="0"/>
              <a:t>        </a:t>
            </a:r>
            <a:r>
              <a:rPr lang="en-US" dirty="0" err="1"/>
              <a:t>boarded.signal</a:t>
            </a:r>
            <a:r>
              <a:rPr lang="en-US" dirty="0"/>
              <a:t>()</a:t>
            </a:r>
          </a:p>
          <a:p>
            <a:r>
              <a:rPr lang="en-US" dirty="0"/>
              <a:t>        </a:t>
            </a:r>
            <a:r>
              <a:rPr lang="en-US" dirty="0" err="1"/>
              <a:t>mutex.signal</a:t>
            </a:r>
            <a:r>
              <a:rPr lang="en-US" dirty="0"/>
              <a:t>()</a:t>
            </a:r>
          </a:p>
          <a:p>
            <a:r>
              <a:rPr lang="en-US" dirty="0"/>
              <a:t>        </a:t>
            </a:r>
            <a:r>
              <a:rPr lang="en-US" dirty="0" err="1"/>
              <a:t>all_ashore.wait</a:t>
            </a:r>
            <a:r>
              <a:rPr lang="en-US" dirty="0"/>
              <a:t>()</a:t>
            </a:r>
          </a:p>
          <a:p>
            <a:r>
              <a:rPr lang="en-US" dirty="0"/>
              <a:t>        </a:t>
            </a:r>
            <a:r>
              <a:rPr lang="en-US" dirty="0" err="1"/>
              <a:t>unboard</a:t>
            </a:r>
            <a:r>
              <a:rPr lang="en-US" dirty="0"/>
              <a:t>()</a:t>
            </a:r>
          </a:p>
          <a:p>
            <a:r>
              <a:rPr lang="en-US" dirty="0"/>
              <a:t>        </a:t>
            </a:r>
            <a:r>
              <a:rPr lang="en-US" dirty="0" err="1"/>
              <a:t>unboarded.signal</a:t>
            </a:r>
            <a:r>
              <a:rPr lang="en-US" dirty="0"/>
              <a:t>()</a:t>
            </a:r>
          </a:p>
          <a:p>
            <a:endParaRPr lang="en-US" dirty="0"/>
          </a:p>
        </p:txBody>
      </p:sp>
      <p:sp>
        <p:nvSpPr>
          <p:cNvPr id="7" name="TextBox 6">
            <a:extLst>
              <a:ext uri="{FF2B5EF4-FFF2-40B4-BE49-F238E27FC236}">
                <a16:creationId xmlns:a16="http://schemas.microsoft.com/office/drawing/2014/main" id="{3B2C3D33-4009-D576-1547-2B7B71AB0CE6}"/>
              </a:ext>
            </a:extLst>
          </p:cNvPr>
          <p:cNvSpPr txBox="1"/>
          <p:nvPr/>
        </p:nvSpPr>
        <p:spPr>
          <a:xfrm>
            <a:off x="4763682" y="3775165"/>
            <a:ext cx="5466818" cy="2585323"/>
          </a:xfrm>
          <a:prstGeom prst="rect">
            <a:avLst/>
          </a:prstGeom>
          <a:noFill/>
        </p:spPr>
        <p:txBody>
          <a:bodyPr wrap="none" rtlCol="0">
            <a:spAutoFit/>
          </a:bodyPr>
          <a:lstStyle/>
          <a:p>
            <a:r>
              <a:rPr lang="en-US" dirty="0"/>
              <a:t>def </a:t>
            </a:r>
            <a:r>
              <a:rPr lang="en-US" dirty="0" err="1"/>
              <a:t>roller_coaster</a:t>
            </a:r>
            <a:r>
              <a:rPr lang="en-US" dirty="0"/>
              <a:t>():</a:t>
            </a:r>
          </a:p>
          <a:p>
            <a:r>
              <a:rPr lang="en-US" dirty="0"/>
              <a:t>    while True:</a:t>
            </a:r>
          </a:p>
          <a:p>
            <a:r>
              <a:rPr lang="en-US" dirty="0"/>
              <a:t>        load()</a:t>
            </a:r>
          </a:p>
          <a:p>
            <a:r>
              <a:rPr lang="en-US" dirty="0"/>
              <a:t>        </a:t>
            </a:r>
            <a:r>
              <a:rPr lang="en-US" dirty="0" err="1"/>
              <a:t>all_aboard.wait</a:t>
            </a:r>
            <a:r>
              <a:rPr lang="en-US" dirty="0"/>
              <a:t>() # Wait for all passengers to board</a:t>
            </a:r>
          </a:p>
          <a:p>
            <a:r>
              <a:rPr lang="en-US" dirty="0"/>
              <a:t>        </a:t>
            </a:r>
            <a:r>
              <a:rPr lang="en-US" dirty="0" err="1"/>
              <a:t>run_roller_coaster</a:t>
            </a:r>
            <a:r>
              <a:rPr lang="en-US" dirty="0"/>
              <a:t>()</a:t>
            </a:r>
          </a:p>
          <a:p>
            <a:r>
              <a:rPr lang="en-US" dirty="0"/>
              <a:t>        unload()</a:t>
            </a:r>
          </a:p>
          <a:p>
            <a:r>
              <a:rPr lang="en-US" dirty="0"/>
              <a:t>        </a:t>
            </a:r>
            <a:r>
              <a:rPr lang="en-US" dirty="0" err="1"/>
              <a:t>all_ashore.signal</a:t>
            </a:r>
            <a:r>
              <a:rPr lang="en-US" dirty="0"/>
              <a:t>() # Signal all passengers to </a:t>
            </a:r>
            <a:r>
              <a:rPr lang="en-US" dirty="0" err="1"/>
              <a:t>unboard</a:t>
            </a:r>
            <a:endParaRPr lang="en-US" dirty="0"/>
          </a:p>
          <a:p>
            <a:r>
              <a:rPr lang="en-US" dirty="0"/>
              <a:t>        </a:t>
            </a:r>
            <a:r>
              <a:rPr lang="en-US" dirty="0" err="1"/>
              <a:t>all_ashore.wait</a:t>
            </a:r>
            <a:r>
              <a:rPr lang="en-US" dirty="0"/>
              <a:t>() # Wait for all passengers to </a:t>
            </a:r>
            <a:r>
              <a:rPr lang="en-US" dirty="0" err="1"/>
              <a:t>unboard</a:t>
            </a:r>
            <a:endParaRPr lang="en-US" dirty="0"/>
          </a:p>
          <a:p>
            <a:endParaRPr lang="en-US" dirty="0"/>
          </a:p>
        </p:txBody>
      </p:sp>
    </p:spTree>
    <p:extLst>
      <p:ext uri="{BB962C8B-B14F-4D97-AF65-F5344CB8AC3E}">
        <p14:creationId xmlns:p14="http://schemas.microsoft.com/office/powerpoint/2010/main" val="41293602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a:xfrm>
            <a:off x="966744" y="173775"/>
            <a:ext cx="9076329" cy="1064277"/>
          </a:xfrm>
        </p:spPr>
        <p:txBody>
          <a:bodyPr/>
          <a:lstStyle/>
          <a:p>
            <a:r>
              <a:rPr lang="en-US" dirty="0"/>
              <a:t>The Santa Claus Problem</a:t>
            </a:r>
          </a:p>
        </p:txBody>
      </p:sp>
      <p:pic>
        <p:nvPicPr>
          <p:cNvPr id="3" name="The Santa Claus Problem - Thread Synchronization">
            <a:hlinkClick r:id="" action="ppaction://media"/>
            <a:extLst>
              <a:ext uri="{FF2B5EF4-FFF2-40B4-BE49-F238E27FC236}">
                <a16:creationId xmlns:a16="http://schemas.microsoft.com/office/drawing/2014/main" id="{5984212E-9B7A-AE2A-E838-D9D7B07A8B5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49220" y="1180729"/>
            <a:ext cx="7993853" cy="4496542"/>
          </a:xfrm>
          <a:prstGeom prst="rect">
            <a:avLst/>
          </a:prstGeom>
        </p:spPr>
      </p:pic>
      <p:sp>
        <p:nvSpPr>
          <p:cNvPr id="4" name="TextBox 3">
            <a:extLst>
              <a:ext uri="{FF2B5EF4-FFF2-40B4-BE49-F238E27FC236}">
                <a16:creationId xmlns:a16="http://schemas.microsoft.com/office/drawing/2014/main" id="{5C62CB77-266A-A2D9-E2AD-E5EFDB820145}"/>
              </a:ext>
            </a:extLst>
          </p:cNvPr>
          <p:cNvSpPr txBox="1"/>
          <p:nvPr/>
        </p:nvSpPr>
        <p:spPr>
          <a:xfrm>
            <a:off x="4331340" y="6118827"/>
            <a:ext cx="3429612" cy="369332"/>
          </a:xfrm>
          <a:prstGeom prst="rect">
            <a:avLst/>
          </a:prstGeom>
          <a:noFill/>
        </p:spPr>
        <p:txBody>
          <a:bodyPr wrap="square">
            <a:spAutoFit/>
          </a:bodyPr>
          <a:lstStyle/>
          <a:p>
            <a:pPr algn="ctr"/>
            <a:r>
              <a:rPr lang="en-US" dirty="0"/>
              <a:t>Source: </a:t>
            </a:r>
            <a:r>
              <a:rPr lang="en-US" dirty="0" err="1"/>
              <a:t>Youtube</a:t>
            </a:r>
            <a:endParaRPr lang="en-US" dirty="0"/>
          </a:p>
        </p:txBody>
      </p:sp>
    </p:spTree>
    <p:extLst>
      <p:ext uri="{BB962C8B-B14F-4D97-AF65-F5344CB8AC3E}">
        <p14:creationId xmlns:p14="http://schemas.microsoft.com/office/powerpoint/2010/main" val="1267173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110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p:txBody>
          <a:bodyPr/>
          <a:lstStyle/>
          <a:p>
            <a:r>
              <a:rPr lang="en-US" dirty="0"/>
              <a:t>Mutex Locks</a:t>
            </a:r>
          </a:p>
        </p:txBody>
      </p:sp>
      <p:sp>
        <p:nvSpPr>
          <p:cNvPr id="3" name="Content Placeholder 2">
            <a:extLst>
              <a:ext uri="{FF2B5EF4-FFF2-40B4-BE49-F238E27FC236}">
                <a16:creationId xmlns:a16="http://schemas.microsoft.com/office/drawing/2014/main" id="{9DD9F94C-0235-790D-4F70-AC210C09D2DD}"/>
              </a:ext>
            </a:extLst>
          </p:cNvPr>
          <p:cNvSpPr>
            <a:spLocks noGrp="1"/>
          </p:cNvSpPr>
          <p:nvPr>
            <p:ph idx="1"/>
          </p:nvPr>
        </p:nvSpPr>
        <p:spPr/>
        <p:txBody>
          <a:bodyPr/>
          <a:lstStyle/>
          <a:p>
            <a:r>
              <a:rPr lang="en-US" dirty="0"/>
              <a:t>Mutex locks with acquire() and release() (a.k.a., “lock” and “unlock,” or “wait” and “signal”) functionality can protect a critical section by providing exclusive access.</a:t>
            </a:r>
          </a:p>
          <a:p>
            <a:r>
              <a:rPr lang="en-US" dirty="0"/>
              <a:t>These mutex locks can act as shared variables across threads.</a:t>
            </a:r>
          </a:p>
          <a:p>
            <a:r>
              <a:rPr lang="en-US" dirty="0"/>
              <a:t>But what if we want to allow more than one thread to access a critical section at a time?  For example, a hospital waiting room that can seat three people at a time?</a:t>
            </a:r>
          </a:p>
        </p:txBody>
      </p:sp>
    </p:spTree>
    <p:extLst>
      <p:ext uri="{BB962C8B-B14F-4D97-AF65-F5344CB8AC3E}">
        <p14:creationId xmlns:p14="http://schemas.microsoft.com/office/powerpoint/2010/main" val="35368932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3FF96-9573-5BDA-5876-D3473F050134}"/>
              </a:ext>
            </a:extLst>
          </p:cNvPr>
          <p:cNvSpPr>
            <a:spLocks noGrp="1"/>
          </p:cNvSpPr>
          <p:nvPr>
            <p:ph type="title"/>
          </p:nvPr>
        </p:nvSpPr>
        <p:spPr/>
        <p:txBody>
          <a:bodyPr/>
          <a:lstStyle/>
          <a:p>
            <a:r>
              <a:rPr lang="en-US" dirty="0"/>
              <a:t>The Santa Claus Problem</a:t>
            </a:r>
          </a:p>
        </p:txBody>
      </p:sp>
      <p:sp>
        <p:nvSpPr>
          <p:cNvPr id="6" name="TextBox 5">
            <a:extLst>
              <a:ext uri="{FF2B5EF4-FFF2-40B4-BE49-F238E27FC236}">
                <a16:creationId xmlns:a16="http://schemas.microsoft.com/office/drawing/2014/main" id="{2A2EFFC9-9902-04E3-BA09-B57061B3A7A3}"/>
              </a:ext>
            </a:extLst>
          </p:cNvPr>
          <p:cNvSpPr txBox="1"/>
          <p:nvPr/>
        </p:nvSpPr>
        <p:spPr>
          <a:xfrm>
            <a:off x="914129" y="1972052"/>
            <a:ext cx="2830390" cy="2308324"/>
          </a:xfrm>
          <a:prstGeom prst="rect">
            <a:avLst/>
          </a:prstGeom>
          <a:noFill/>
        </p:spPr>
        <p:txBody>
          <a:bodyPr wrap="none" rtlCol="0">
            <a:spAutoFit/>
          </a:bodyPr>
          <a:lstStyle/>
          <a:p>
            <a:r>
              <a:rPr lang="en-US" dirty="0"/>
              <a:t># Initialize semaphore</a:t>
            </a:r>
          </a:p>
          <a:p>
            <a:r>
              <a:rPr lang="en-US" dirty="0" err="1"/>
              <a:t>santaSem</a:t>
            </a:r>
            <a:r>
              <a:rPr lang="en-US" dirty="0"/>
              <a:t> = Semaphore(0)</a:t>
            </a:r>
          </a:p>
          <a:p>
            <a:r>
              <a:rPr lang="en-US" dirty="0" err="1"/>
              <a:t>reindeerSem</a:t>
            </a:r>
            <a:r>
              <a:rPr lang="en-US" dirty="0"/>
              <a:t> = Semaphore(0)</a:t>
            </a:r>
          </a:p>
          <a:p>
            <a:r>
              <a:rPr lang="en-US" dirty="0" err="1"/>
              <a:t>elfTex</a:t>
            </a:r>
            <a:r>
              <a:rPr lang="en-US" dirty="0"/>
              <a:t> = Semaphore(1)</a:t>
            </a:r>
          </a:p>
          <a:p>
            <a:r>
              <a:rPr lang="en-US" dirty="0"/>
              <a:t>mutex = Semaphore(1)</a:t>
            </a:r>
          </a:p>
          <a:p>
            <a:r>
              <a:rPr lang="en-US" dirty="0"/>
              <a:t>elves = 0</a:t>
            </a:r>
          </a:p>
          <a:p>
            <a:r>
              <a:rPr lang="en-US" dirty="0"/>
              <a:t>reindeer = 0</a:t>
            </a:r>
          </a:p>
          <a:p>
            <a:endParaRPr lang="en-US" dirty="0"/>
          </a:p>
        </p:txBody>
      </p:sp>
      <p:sp>
        <p:nvSpPr>
          <p:cNvPr id="7" name="TextBox 6">
            <a:extLst>
              <a:ext uri="{FF2B5EF4-FFF2-40B4-BE49-F238E27FC236}">
                <a16:creationId xmlns:a16="http://schemas.microsoft.com/office/drawing/2014/main" id="{DA0D4228-8834-B0C4-C1B0-9B1DAAFA7A2E}"/>
              </a:ext>
            </a:extLst>
          </p:cNvPr>
          <p:cNvSpPr txBox="1"/>
          <p:nvPr/>
        </p:nvSpPr>
        <p:spPr>
          <a:xfrm>
            <a:off x="3809574" y="1972052"/>
            <a:ext cx="2842830" cy="3139321"/>
          </a:xfrm>
          <a:prstGeom prst="rect">
            <a:avLst/>
          </a:prstGeom>
          <a:noFill/>
        </p:spPr>
        <p:txBody>
          <a:bodyPr wrap="none" rtlCol="0">
            <a:spAutoFit/>
          </a:bodyPr>
          <a:lstStyle/>
          <a:p>
            <a:r>
              <a:rPr lang="en-US" dirty="0"/>
              <a:t>def </a:t>
            </a:r>
            <a:r>
              <a:rPr lang="en-US" dirty="0" err="1"/>
              <a:t>santa</a:t>
            </a:r>
            <a:r>
              <a:rPr lang="en-US" dirty="0"/>
              <a:t>():</a:t>
            </a:r>
          </a:p>
          <a:p>
            <a:r>
              <a:rPr lang="en-US" dirty="0"/>
              <a:t>    while True:</a:t>
            </a:r>
          </a:p>
          <a:p>
            <a:r>
              <a:rPr lang="en-US" dirty="0"/>
              <a:t>        </a:t>
            </a:r>
            <a:r>
              <a:rPr lang="en-US" dirty="0" err="1"/>
              <a:t>santaSem.wait</a:t>
            </a:r>
            <a:r>
              <a:rPr lang="en-US" dirty="0"/>
              <a:t>()</a:t>
            </a:r>
          </a:p>
          <a:p>
            <a:r>
              <a:rPr lang="en-US" dirty="0"/>
              <a:t>        </a:t>
            </a:r>
            <a:r>
              <a:rPr lang="en-US" dirty="0" err="1"/>
              <a:t>mutex.wait</a:t>
            </a:r>
            <a:r>
              <a:rPr lang="en-US" dirty="0"/>
              <a:t>()</a:t>
            </a:r>
          </a:p>
          <a:p>
            <a:r>
              <a:rPr lang="en-US" dirty="0"/>
              <a:t>        if reindeer == 9:</a:t>
            </a:r>
          </a:p>
          <a:p>
            <a:r>
              <a:rPr lang="en-US" dirty="0"/>
              <a:t>            </a:t>
            </a:r>
            <a:r>
              <a:rPr lang="en-US" dirty="0" err="1"/>
              <a:t>prepareSleigh</a:t>
            </a:r>
            <a:r>
              <a:rPr lang="en-US" dirty="0"/>
              <a:t>()</a:t>
            </a:r>
          </a:p>
          <a:p>
            <a:r>
              <a:rPr lang="en-US" dirty="0"/>
              <a:t>            </a:t>
            </a:r>
            <a:r>
              <a:rPr lang="en-US" dirty="0" err="1"/>
              <a:t>reindeerSem.signal</a:t>
            </a:r>
            <a:r>
              <a:rPr lang="en-US" dirty="0"/>
              <a:t>(9)</a:t>
            </a:r>
          </a:p>
          <a:p>
            <a:r>
              <a:rPr lang="en-US" dirty="0"/>
              <a:t>            reindeer = 0</a:t>
            </a:r>
          </a:p>
          <a:p>
            <a:r>
              <a:rPr lang="en-US" dirty="0"/>
              <a:t>        </a:t>
            </a:r>
            <a:r>
              <a:rPr lang="en-US" dirty="0" err="1"/>
              <a:t>elif</a:t>
            </a:r>
            <a:r>
              <a:rPr lang="en-US" dirty="0"/>
              <a:t> elves == 3:</a:t>
            </a:r>
          </a:p>
          <a:p>
            <a:r>
              <a:rPr lang="en-US" dirty="0"/>
              <a:t>            </a:t>
            </a:r>
            <a:r>
              <a:rPr lang="en-US" dirty="0" err="1"/>
              <a:t>helpElves</a:t>
            </a:r>
            <a:r>
              <a:rPr lang="en-US" dirty="0"/>
              <a:t>()</a:t>
            </a:r>
          </a:p>
          <a:p>
            <a:r>
              <a:rPr lang="en-US" dirty="0"/>
              <a:t>        </a:t>
            </a:r>
            <a:r>
              <a:rPr lang="en-US" dirty="0" err="1"/>
              <a:t>mutex.signal</a:t>
            </a:r>
            <a:r>
              <a:rPr lang="en-US" dirty="0"/>
              <a:t>()</a:t>
            </a:r>
          </a:p>
        </p:txBody>
      </p:sp>
      <p:sp>
        <p:nvSpPr>
          <p:cNvPr id="8" name="TextBox 7">
            <a:extLst>
              <a:ext uri="{FF2B5EF4-FFF2-40B4-BE49-F238E27FC236}">
                <a16:creationId xmlns:a16="http://schemas.microsoft.com/office/drawing/2014/main" id="{82951D1C-2E88-7677-28F1-62ACF8FC224E}"/>
              </a:ext>
            </a:extLst>
          </p:cNvPr>
          <p:cNvSpPr txBox="1"/>
          <p:nvPr/>
        </p:nvSpPr>
        <p:spPr>
          <a:xfrm>
            <a:off x="6456980" y="1882167"/>
            <a:ext cx="2216184" cy="2308324"/>
          </a:xfrm>
          <a:prstGeom prst="rect">
            <a:avLst/>
          </a:prstGeom>
          <a:noFill/>
        </p:spPr>
        <p:txBody>
          <a:bodyPr wrap="none" rtlCol="0">
            <a:spAutoFit/>
          </a:bodyPr>
          <a:lstStyle/>
          <a:p>
            <a:r>
              <a:rPr lang="en-US" dirty="0"/>
              <a:t>def reindeer():</a:t>
            </a:r>
          </a:p>
          <a:p>
            <a:r>
              <a:rPr lang="en-US" dirty="0"/>
              <a:t>    </a:t>
            </a:r>
            <a:r>
              <a:rPr lang="en-US" dirty="0" err="1"/>
              <a:t>mutex.wait</a:t>
            </a:r>
            <a:r>
              <a:rPr lang="en-US" dirty="0"/>
              <a:t>()</a:t>
            </a:r>
          </a:p>
          <a:p>
            <a:r>
              <a:rPr lang="en-US" dirty="0"/>
              <a:t>    reindeer += 1</a:t>
            </a:r>
          </a:p>
          <a:p>
            <a:r>
              <a:rPr lang="en-US" dirty="0"/>
              <a:t>    if reindeer == 9:</a:t>
            </a:r>
          </a:p>
          <a:p>
            <a:r>
              <a:rPr lang="en-US" dirty="0"/>
              <a:t>        </a:t>
            </a:r>
            <a:r>
              <a:rPr lang="en-US" dirty="0" err="1"/>
              <a:t>santaSem.signal</a:t>
            </a:r>
            <a:r>
              <a:rPr lang="en-US" dirty="0"/>
              <a:t>()</a:t>
            </a:r>
          </a:p>
          <a:p>
            <a:r>
              <a:rPr lang="en-US" dirty="0"/>
              <a:t>    </a:t>
            </a:r>
            <a:r>
              <a:rPr lang="en-US" dirty="0" err="1"/>
              <a:t>mutex.signal</a:t>
            </a:r>
            <a:r>
              <a:rPr lang="en-US" dirty="0"/>
              <a:t>()</a:t>
            </a:r>
          </a:p>
          <a:p>
            <a:r>
              <a:rPr lang="en-US" dirty="0"/>
              <a:t>    </a:t>
            </a:r>
            <a:r>
              <a:rPr lang="en-US" dirty="0" err="1"/>
              <a:t>reindeerSem.wait</a:t>
            </a:r>
            <a:r>
              <a:rPr lang="en-US" dirty="0"/>
              <a:t>()</a:t>
            </a:r>
          </a:p>
          <a:p>
            <a:r>
              <a:rPr lang="en-US" dirty="0"/>
              <a:t>    </a:t>
            </a:r>
            <a:r>
              <a:rPr lang="en-US" dirty="0" err="1"/>
              <a:t>getHitched</a:t>
            </a:r>
            <a:r>
              <a:rPr lang="en-US" dirty="0"/>
              <a:t>()</a:t>
            </a:r>
          </a:p>
        </p:txBody>
      </p:sp>
      <p:sp>
        <p:nvSpPr>
          <p:cNvPr id="9" name="TextBox 8">
            <a:extLst>
              <a:ext uri="{FF2B5EF4-FFF2-40B4-BE49-F238E27FC236}">
                <a16:creationId xmlns:a16="http://schemas.microsoft.com/office/drawing/2014/main" id="{BFF4897D-8059-00AB-C568-68D3A8153286}"/>
              </a:ext>
            </a:extLst>
          </p:cNvPr>
          <p:cNvSpPr txBox="1"/>
          <p:nvPr/>
        </p:nvSpPr>
        <p:spPr>
          <a:xfrm>
            <a:off x="9169441" y="1879719"/>
            <a:ext cx="2216184" cy="4801314"/>
          </a:xfrm>
          <a:prstGeom prst="rect">
            <a:avLst/>
          </a:prstGeom>
          <a:noFill/>
        </p:spPr>
        <p:txBody>
          <a:bodyPr wrap="none" rtlCol="0">
            <a:spAutoFit/>
          </a:bodyPr>
          <a:lstStyle/>
          <a:p>
            <a:r>
              <a:rPr lang="en-US" dirty="0"/>
              <a:t>def elf():</a:t>
            </a:r>
          </a:p>
          <a:p>
            <a:r>
              <a:rPr lang="en-US" dirty="0"/>
              <a:t>    </a:t>
            </a:r>
            <a:r>
              <a:rPr lang="en-US" dirty="0" err="1"/>
              <a:t>elfTex.wait</a:t>
            </a:r>
            <a:r>
              <a:rPr lang="en-US" dirty="0"/>
              <a:t>()</a:t>
            </a:r>
          </a:p>
          <a:p>
            <a:r>
              <a:rPr lang="en-US" dirty="0"/>
              <a:t>    </a:t>
            </a:r>
            <a:r>
              <a:rPr lang="en-US" dirty="0" err="1"/>
              <a:t>mutex.wait</a:t>
            </a:r>
            <a:r>
              <a:rPr lang="en-US" dirty="0"/>
              <a:t>()</a:t>
            </a:r>
          </a:p>
          <a:p>
            <a:r>
              <a:rPr lang="en-US" dirty="0"/>
              <a:t>    elves += 1</a:t>
            </a:r>
          </a:p>
          <a:p>
            <a:r>
              <a:rPr lang="en-US" dirty="0"/>
              <a:t>    if elves == 3:</a:t>
            </a:r>
          </a:p>
          <a:p>
            <a:r>
              <a:rPr lang="en-US" dirty="0"/>
              <a:t>        </a:t>
            </a:r>
            <a:r>
              <a:rPr lang="en-US" dirty="0" err="1"/>
              <a:t>santaSem.signal</a:t>
            </a:r>
            <a:r>
              <a:rPr lang="en-US" dirty="0"/>
              <a:t>()</a:t>
            </a:r>
          </a:p>
          <a:p>
            <a:r>
              <a:rPr lang="en-US" dirty="0"/>
              <a:t>    else:</a:t>
            </a:r>
          </a:p>
          <a:p>
            <a:r>
              <a:rPr lang="en-US" dirty="0"/>
              <a:t>        </a:t>
            </a:r>
            <a:r>
              <a:rPr lang="en-US" dirty="0" err="1"/>
              <a:t>elfTex.signal</a:t>
            </a:r>
            <a:r>
              <a:rPr lang="en-US" dirty="0"/>
              <a:t>()</a:t>
            </a:r>
          </a:p>
          <a:p>
            <a:endParaRPr lang="en-US" dirty="0"/>
          </a:p>
          <a:p>
            <a:r>
              <a:rPr lang="en-US" dirty="0"/>
              <a:t>    </a:t>
            </a:r>
            <a:r>
              <a:rPr lang="en-US" dirty="0" err="1"/>
              <a:t>mutex.signal</a:t>
            </a:r>
            <a:r>
              <a:rPr lang="en-US" dirty="0"/>
              <a:t>()</a:t>
            </a:r>
          </a:p>
          <a:p>
            <a:r>
              <a:rPr lang="en-US" dirty="0"/>
              <a:t>    </a:t>
            </a:r>
            <a:r>
              <a:rPr lang="en-US" dirty="0" err="1"/>
              <a:t>getHelp</a:t>
            </a:r>
            <a:r>
              <a:rPr lang="en-US" dirty="0"/>
              <a:t>()</a:t>
            </a:r>
          </a:p>
          <a:p>
            <a:endParaRPr lang="en-US" dirty="0"/>
          </a:p>
          <a:p>
            <a:r>
              <a:rPr lang="en-US" dirty="0"/>
              <a:t>    </a:t>
            </a:r>
            <a:r>
              <a:rPr lang="en-US" dirty="0" err="1"/>
              <a:t>mutex.wait</a:t>
            </a:r>
            <a:r>
              <a:rPr lang="en-US" dirty="0"/>
              <a:t>()</a:t>
            </a:r>
          </a:p>
          <a:p>
            <a:r>
              <a:rPr lang="en-US" dirty="0"/>
              <a:t>    elves -= 1</a:t>
            </a:r>
          </a:p>
          <a:p>
            <a:r>
              <a:rPr lang="en-US" dirty="0"/>
              <a:t>    if elves == 0:</a:t>
            </a:r>
          </a:p>
          <a:p>
            <a:r>
              <a:rPr lang="en-US" dirty="0"/>
              <a:t>        </a:t>
            </a:r>
            <a:r>
              <a:rPr lang="en-US" dirty="0" err="1"/>
              <a:t>elfTex.signal</a:t>
            </a:r>
            <a:r>
              <a:rPr lang="en-US" dirty="0"/>
              <a:t>()</a:t>
            </a:r>
          </a:p>
          <a:p>
            <a:r>
              <a:rPr lang="en-US" dirty="0"/>
              <a:t>    </a:t>
            </a:r>
            <a:r>
              <a:rPr lang="en-US" dirty="0" err="1"/>
              <a:t>mutex.signal</a:t>
            </a:r>
            <a:r>
              <a:rPr lang="en-US" dirty="0"/>
              <a:t>()</a:t>
            </a:r>
          </a:p>
        </p:txBody>
      </p:sp>
    </p:spTree>
    <p:extLst>
      <p:ext uri="{BB962C8B-B14F-4D97-AF65-F5344CB8AC3E}">
        <p14:creationId xmlns:p14="http://schemas.microsoft.com/office/powerpoint/2010/main" val="4232695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Text Box 2"/>
          <p:cNvSpPr txBox="1">
            <a:spLocks noChangeArrowheads="1"/>
          </p:cNvSpPr>
          <p:nvPr/>
        </p:nvSpPr>
        <p:spPr bwMode="auto">
          <a:xfrm>
            <a:off x="1981201" y="1600201"/>
            <a:ext cx="8228013" cy="49879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lstStyle>
            <a:lvl1pPr marL="457200" indent="-457200"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1pPr>
            <a:lvl2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2pPr>
            <a:lvl3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3pPr>
            <a:lvl4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4pPr>
            <a:lvl5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9pPr>
          </a:lstStyle>
          <a:p>
            <a:pPr eaLnBrk="1" hangingPunct="1">
              <a:spcBef>
                <a:spcPts val="800"/>
              </a:spcBef>
              <a:buFont typeface="Arial" panose="020B0604020202020204" pitchFamily="34" charset="0"/>
              <a:buChar char="•"/>
            </a:pPr>
            <a:r>
              <a:rPr lang="en-US" altLang="en-US" sz="3200" dirty="0">
                <a:solidFill>
                  <a:srgbClr val="000000"/>
                </a:solidFill>
                <a:latin typeface="+mj-lt"/>
              </a:rPr>
              <a:t>Block threads until N threads have arrived</a:t>
            </a:r>
            <a:br>
              <a:rPr lang="en-US" altLang="en-US" sz="3200" dirty="0">
                <a:solidFill>
                  <a:srgbClr val="000000"/>
                </a:solidFill>
                <a:latin typeface="+mj-lt"/>
              </a:rPr>
            </a:br>
            <a:endParaRPr lang="en-US" altLang="en-US" sz="3200" dirty="0">
              <a:solidFill>
                <a:srgbClr val="000000"/>
              </a:solidFill>
              <a:latin typeface="+mj-lt"/>
            </a:endParaRPr>
          </a:p>
          <a:p>
            <a:pPr eaLnBrk="1" hangingPunct="1">
              <a:spcBef>
                <a:spcPts val="800"/>
              </a:spcBef>
            </a:pPr>
            <a:r>
              <a:rPr lang="en-US" altLang="en-US" sz="3200" dirty="0">
                <a:solidFill>
                  <a:srgbClr val="000000"/>
                </a:solidFill>
                <a:latin typeface="+mj-lt"/>
              </a:rPr>
              <a:t>struct barrier {</a:t>
            </a:r>
          </a:p>
          <a:p>
            <a:pPr eaLnBrk="1" hangingPunct="1">
              <a:spcBef>
                <a:spcPts val="800"/>
              </a:spcBef>
            </a:pPr>
            <a:r>
              <a:rPr lang="en-US" altLang="en-US" sz="3200" dirty="0">
                <a:solidFill>
                  <a:srgbClr val="000000"/>
                </a:solidFill>
                <a:latin typeface="+mj-lt"/>
              </a:rPr>
              <a:t>     int arrived = 0; int max = 5;</a:t>
            </a:r>
          </a:p>
          <a:p>
            <a:pPr eaLnBrk="1" hangingPunct="1">
              <a:spcBef>
                <a:spcPts val="800"/>
              </a:spcBef>
            </a:pPr>
            <a:r>
              <a:rPr lang="en-US" altLang="en-US" sz="3200" dirty="0">
                <a:solidFill>
                  <a:srgbClr val="000000"/>
                </a:solidFill>
                <a:latin typeface="+mj-lt"/>
              </a:rPr>
              <a:t>     </a:t>
            </a:r>
            <a:r>
              <a:rPr lang="en-US" altLang="en-US" sz="3200" dirty="0" err="1">
                <a:solidFill>
                  <a:srgbClr val="000000"/>
                </a:solidFill>
                <a:latin typeface="+mj-lt"/>
              </a:rPr>
              <a:t>pthread_mutex_lock</a:t>
            </a:r>
            <a:r>
              <a:rPr lang="en-US" altLang="en-US" sz="3200" dirty="0">
                <a:solidFill>
                  <a:srgbClr val="000000"/>
                </a:solidFill>
                <a:latin typeface="+mj-lt"/>
              </a:rPr>
              <a:t> mutex;   // unlocked!</a:t>
            </a:r>
          </a:p>
          <a:p>
            <a:pPr eaLnBrk="1" hangingPunct="1">
              <a:spcBef>
                <a:spcPts val="800"/>
              </a:spcBef>
            </a:pPr>
            <a:r>
              <a:rPr lang="en-US" altLang="en-US" sz="3200" dirty="0">
                <a:solidFill>
                  <a:srgbClr val="000000"/>
                </a:solidFill>
                <a:latin typeface="+mj-lt"/>
              </a:rPr>
              <a:t>     </a:t>
            </a:r>
            <a:r>
              <a:rPr lang="en-US" altLang="en-US" sz="3200" dirty="0" err="1">
                <a:solidFill>
                  <a:srgbClr val="000000"/>
                </a:solidFill>
                <a:latin typeface="+mj-lt"/>
              </a:rPr>
              <a:t>pthread_mutex_lock</a:t>
            </a:r>
            <a:r>
              <a:rPr lang="en-US" altLang="en-US" sz="3200" dirty="0">
                <a:solidFill>
                  <a:srgbClr val="000000"/>
                </a:solidFill>
                <a:latin typeface="+mj-lt"/>
              </a:rPr>
              <a:t> blocker; // locked!</a:t>
            </a:r>
          </a:p>
          <a:p>
            <a:pPr eaLnBrk="1" hangingPunct="1">
              <a:spcBef>
                <a:spcPts val="800"/>
              </a:spcBef>
            </a:pPr>
            <a:r>
              <a:rPr lang="en-US" altLang="en-US" sz="3200" dirty="0">
                <a:solidFill>
                  <a:srgbClr val="000000"/>
                </a:solidFill>
                <a:latin typeface="+mj-lt"/>
              </a:rPr>
              <a:t>}</a:t>
            </a:r>
          </a:p>
        </p:txBody>
      </p:sp>
      <p:sp>
        <p:nvSpPr>
          <p:cNvPr id="2" name="Title 1">
            <a:extLst>
              <a:ext uri="{FF2B5EF4-FFF2-40B4-BE49-F238E27FC236}">
                <a16:creationId xmlns:a16="http://schemas.microsoft.com/office/drawing/2014/main" id="{57DA5557-F2B2-E55E-E1C9-11032031D23D}"/>
              </a:ext>
            </a:extLst>
          </p:cNvPr>
          <p:cNvSpPr>
            <a:spLocks noGrp="1"/>
          </p:cNvSpPr>
          <p:nvPr>
            <p:ph type="title"/>
          </p:nvPr>
        </p:nvSpPr>
        <p:spPr>
          <a:xfrm>
            <a:off x="966744" y="535924"/>
            <a:ext cx="9076329" cy="1064277"/>
          </a:xfrm>
        </p:spPr>
        <p:txBody>
          <a:bodyPr/>
          <a:lstStyle/>
          <a:p>
            <a:r>
              <a:rPr lang="en-US" dirty="0"/>
              <a:t>Thread Barrier</a:t>
            </a:r>
          </a:p>
        </p:txBody>
      </p:sp>
    </p:spTree>
    <p:extLst>
      <p:ext uri="{BB962C8B-B14F-4D97-AF65-F5344CB8AC3E}">
        <p14:creationId xmlns:p14="http://schemas.microsoft.com/office/powerpoint/2010/main" val="3391145876"/>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Text Box 2"/>
          <p:cNvSpPr txBox="1">
            <a:spLocks noChangeArrowheads="1"/>
          </p:cNvSpPr>
          <p:nvPr/>
        </p:nvSpPr>
        <p:spPr bwMode="auto">
          <a:xfrm>
            <a:off x="1981201" y="1143001"/>
            <a:ext cx="8228013" cy="47037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lstStyle>
            <a:lvl1pPr eaLnBrk="0" hangingPunct="0">
              <a:tabLst>
                <a:tab pos="0" algn="l"/>
                <a:tab pos="112713"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Lst>
              <a:defRPr>
                <a:solidFill>
                  <a:schemeClr val="bg1"/>
                </a:solidFill>
                <a:latin typeface="Arial" panose="020B0604020202020204" pitchFamily="34" charset="0"/>
                <a:cs typeface="DejaVu Sans" charset="0"/>
              </a:defRPr>
            </a:lvl1pPr>
            <a:lvl2pPr eaLnBrk="0" hangingPunct="0">
              <a:tabLst>
                <a:tab pos="0" algn="l"/>
                <a:tab pos="112713"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Lst>
              <a:defRPr>
                <a:solidFill>
                  <a:schemeClr val="bg1"/>
                </a:solidFill>
                <a:latin typeface="Arial" panose="020B0604020202020204" pitchFamily="34" charset="0"/>
                <a:cs typeface="DejaVu Sans" charset="0"/>
              </a:defRPr>
            </a:lvl2pPr>
            <a:lvl3pPr eaLnBrk="0" hangingPunct="0">
              <a:tabLst>
                <a:tab pos="0" algn="l"/>
                <a:tab pos="112713"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Lst>
              <a:defRPr>
                <a:solidFill>
                  <a:schemeClr val="bg1"/>
                </a:solidFill>
                <a:latin typeface="Arial" panose="020B0604020202020204" pitchFamily="34" charset="0"/>
                <a:cs typeface="DejaVu Sans" charset="0"/>
              </a:defRPr>
            </a:lvl3pPr>
            <a:lvl4pPr eaLnBrk="0" hangingPunct="0">
              <a:tabLst>
                <a:tab pos="0" algn="l"/>
                <a:tab pos="112713"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Lst>
              <a:defRPr>
                <a:solidFill>
                  <a:schemeClr val="bg1"/>
                </a:solidFill>
                <a:latin typeface="Arial" panose="020B0604020202020204" pitchFamily="34" charset="0"/>
                <a:cs typeface="DejaVu Sans" charset="0"/>
              </a:defRPr>
            </a:lvl4pPr>
            <a:lvl5pPr eaLnBrk="0" hangingPunct="0">
              <a:tabLst>
                <a:tab pos="0" algn="l"/>
                <a:tab pos="112713"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Lst>
              <a:defRPr>
                <a:solidFill>
                  <a:schemeClr val="bg1"/>
                </a:solidFill>
                <a:latin typeface="Arial" panose="020B0604020202020204" pitchFamily="34"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112713"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Lst>
              <a:defRPr>
                <a:solidFill>
                  <a:schemeClr val="bg1"/>
                </a:solidFill>
                <a:latin typeface="Arial" panose="020B0604020202020204" pitchFamily="34"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112713"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Lst>
              <a:defRPr>
                <a:solidFill>
                  <a:schemeClr val="bg1"/>
                </a:solidFill>
                <a:latin typeface="Arial" panose="020B0604020202020204" pitchFamily="34"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112713"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Lst>
              <a:defRPr>
                <a:solidFill>
                  <a:schemeClr val="bg1"/>
                </a:solidFill>
                <a:latin typeface="Arial" panose="020B0604020202020204" pitchFamily="34"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112713"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Lst>
              <a:defRPr>
                <a:solidFill>
                  <a:schemeClr val="bg1"/>
                </a:solidFill>
                <a:latin typeface="Arial" panose="020B0604020202020204" pitchFamily="34" charset="0"/>
                <a:cs typeface="DejaVu Sans" charset="0"/>
              </a:defRPr>
            </a:lvl9pPr>
          </a:lstStyle>
          <a:p>
            <a:pPr eaLnBrk="1" hangingPunct="1">
              <a:spcBef>
                <a:spcPts val="800"/>
              </a:spcBef>
            </a:pPr>
            <a:r>
              <a:rPr lang="en-US" altLang="en-US" sz="3200" dirty="0">
                <a:solidFill>
                  <a:srgbClr val="000000"/>
                </a:solidFill>
                <a:latin typeface="+mj-lt"/>
              </a:rPr>
              <a:t>Enter() {</a:t>
            </a:r>
          </a:p>
          <a:p>
            <a:pPr eaLnBrk="1" hangingPunct="1">
              <a:spcBef>
                <a:spcPts val="800"/>
              </a:spcBef>
            </a:pPr>
            <a:r>
              <a:rPr lang="en-US" altLang="en-US" sz="3200" dirty="0">
                <a:solidFill>
                  <a:srgbClr val="000000"/>
                </a:solidFill>
                <a:latin typeface="+mj-lt"/>
              </a:rPr>
              <a:t>     lock(</a:t>
            </a:r>
            <a:r>
              <a:rPr lang="en-US" altLang="en-US" sz="3200" dirty="0" err="1">
                <a:solidFill>
                  <a:srgbClr val="000000"/>
                </a:solidFill>
                <a:latin typeface="+mj-lt"/>
              </a:rPr>
              <a:t>mutex</a:t>
            </a:r>
            <a:r>
              <a:rPr lang="en-US" altLang="en-US" sz="3200" dirty="0">
                <a:solidFill>
                  <a:srgbClr val="000000"/>
                </a:solidFill>
                <a:latin typeface="+mj-lt"/>
              </a:rPr>
              <a:t>);</a:t>
            </a:r>
          </a:p>
          <a:p>
            <a:pPr eaLnBrk="1" hangingPunct="1">
              <a:spcBef>
                <a:spcPts val="800"/>
              </a:spcBef>
            </a:pPr>
            <a:r>
              <a:rPr lang="en-US" altLang="en-US" sz="3200" dirty="0">
                <a:solidFill>
                  <a:srgbClr val="000000"/>
                </a:solidFill>
                <a:latin typeface="+mj-lt"/>
              </a:rPr>
              <a:t>     arrived++;</a:t>
            </a:r>
          </a:p>
          <a:p>
            <a:pPr eaLnBrk="1" hangingPunct="1">
              <a:spcBef>
                <a:spcPts val="800"/>
              </a:spcBef>
            </a:pPr>
            <a:r>
              <a:rPr lang="en-US" altLang="en-US" sz="3200" dirty="0">
                <a:solidFill>
                  <a:srgbClr val="000000"/>
                </a:solidFill>
                <a:latin typeface="+mj-lt"/>
              </a:rPr>
              <a:t>     if(arrived &lt; max)</a:t>
            </a:r>
          </a:p>
          <a:p>
            <a:pPr eaLnBrk="1" hangingPunct="1">
              <a:spcBef>
                <a:spcPts val="800"/>
              </a:spcBef>
            </a:pPr>
            <a:r>
              <a:rPr lang="en-US" altLang="en-US" sz="3200" dirty="0">
                <a:solidFill>
                  <a:srgbClr val="000000"/>
                </a:solidFill>
                <a:latin typeface="+mj-lt"/>
              </a:rPr>
              <a:t>           lock(blocker);</a:t>
            </a:r>
          </a:p>
          <a:p>
            <a:pPr eaLnBrk="1" hangingPunct="1">
              <a:spcBef>
                <a:spcPts val="800"/>
              </a:spcBef>
            </a:pPr>
            <a:r>
              <a:rPr lang="en-US" altLang="en-US" sz="3200" dirty="0">
                <a:solidFill>
                  <a:srgbClr val="000000"/>
                </a:solidFill>
                <a:latin typeface="+mj-lt"/>
              </a:rPr>
              <a:t>     else</a:t>
            </a:r>
          </a:p>
          <a:p>
            <a:pPr eaLnBrk="1" hangingPunct="1">
              <a:spcBef>
                <a:spcPts val="800"/>
              </a:spcBef>
            </a:pPr>
            <a:r>
              <a:rPr lang="en-US" altLang="en-US" sz="3200" dirty="0">
                <a:solidFill>
                  <a:srgbClr val="000000"/>
                </a:solidFill>
                <a:latin typeface="+mj-lt"/>
              </a:rPr>
              <a:t>           unlock(blocker, max – 1);</a:t>
            </a:r>
          </a:p>
          <a:p>
            <a:pPr eaLnBrk="1" hangingPunct="1">
              <a:spcBef>
                <a:spcPts val="800"/>
              </a:spcBef>
            </a:pPr>
            <a:r>
              <a:rPr lang="en-US" altLang="en-US" sz="3200" dirty="0">
                <a:solidFill>
                  <a:srgbClr val="000000"/>
                </a:solidFill>
                <a:latin typeface="+mj-lt"/>
              </a:rPr>
              <a:t>}</a:t>
            </a:r>
          </a:p>
        </p:txBody>
      </p:sp>
      <p:sp>
        <p:nvSpPr>
          <p:cNvPr id="2" name="Title 1">
            <a:extLst>
              <a:ext uri="{FF2B5EF4-FFF2-40B4-BE49-F238E27FC236}">
                <a16:creationId xmlns:a16="http://schemas.microsoft.com/office/drawing/2014/main" id="{C0BBBE0F-D7AF-C6B2-6B3C-C47853AB1DE0}"/>
              </a:ext>
            </a:extLst>
          </p:cNvPr>
          <p:cNvSpPr>
            <a:spLocks noGrp="1"/>
          </p:cNvSpPr>
          <p:nvPr>
            <p:ph type="title"/>
          </p:nvPr>
        </p:nvSpPr>
        <p:spPr>
          <a:xfrm>
            <a:off x="966744" y="235478"/>
            <a:ext cx="9076329" cy="1064277"/>
          </a:xfrm>
        </p:spPr>
        <p:txBody>
          <a:bodyPr/>
          <a:lstStyle/>
          <a:p>
            <a:r>
              <a:rPr lang="en-US" dirty="0"/>
              <a:t>Thread Barrier</a:t>
            </a:r>
          </a:p>
        </p:txBody>
      </p:sp>
    </p:spTree>
    <p:extLst>
      <p:ext uri="{BB962C8B-B14F-4D97-AF65-F5344CB8AC3E}">
        <p14:creationId xmlns:p14="http://schemas.microsoft.com/office/powerpoint/2010/main" val="23662192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Text Box 2"/>
          <p:cNvSpPr txBox="1">
            <a:spLocks noChangeArrowheads="1"/>
          </p:cNvSpPr>
          <p:nvPr/>
        </p:nvSpPr>
        <p:spPr bwMode="auto">
          <a:xfrm>
            <a:off x="1981201" y="1600201"/>
            <a:ext cx="8228013" cy="4524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lstStyle>
            <a:lvl1pPr marL="457200" indent="-457200"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1pPr>
            <a:lvl2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2pPr>
            <a:lvl3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3pPr>
            <a:lvl4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4pPr>
            <a:lvl5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9pPr>
          </a:lstStyle>
          <a:p>
            <a:pPr eaLnBrk="1" hangingPunct="1">
              <a:spcBef>
                <a:spcPts val="800"/>
              </a:spcBef>
              <a:buFont typeface="Arial" panose="020B0604020202020204" pitchFamily="34" charset="0"/>
              <a:buChar char="•"/>
            </a:pPr>
            <a:r>
              <a:rPr lang="en-US" altLang="en-US" sz="3200" dirty="0">
                <a:solidFill>
                  <a:srgbClr val="000000"/>
                </a:solidFill>
                <a:latin typeface="+mj-lt"/>
              </a:rPr>
              <a:t>Where do we unlock mutex?</a:t>
            </a:r>
          </a:p>
          <a:p>
            <a:pPr eaLnBrk="1" hangingPunct="1">
              <a:spcBef>
                <a:spcPts val="800"/>
              </a:spcBef>
              <a:buFont typeface="Arial" panose="020B0604020202020204" pitchFamily="34" charset="0"/>
              <a:buChar char="•"/>
            </a:pPr>
            <a:r>
              <a:rPr lang="en-US" altLang="en-US" sz="3200" dirty="0">
                <a:solidFill>
                  <a:srgbClr val="000000"/>
                </a:solidFill>
                <a:latin typeface="+mj-lt"/>
              </a:rPr>
              <a:t>Race conditions abound!</a:t>
            </a:r>
          </a:p>
          <a:p>
            <a:pPr eaLnBrk="1" hangingPunct="1">
              <a:spcBef>
                <a:spcPts val="800"/>
              </a:spcBef>
              <a:buFont typeface="Arial" panose="020B0604020202020204" pitchFamily="34" charset="0"/>
              <a:buChar char="•"/>
            </a:pPr>
            <a:r>
              <a:rPr lang="en-US" altLang="en-US" sz="3200" dirty="0">
                <a:solidFill>
                  <a:srgbClr val="000000"/>
                </a:solidFill>
                <a:latin typeface="+mj-lt"/>
              </a:rPr>
              <a:t>Perhaps there is a better way to block on blockers…</a:t>
            </a:r>
          </a:p>
        </p:txBody>
      </p:sp>
      <p:sp>
        <p:nvSpPr>
          <p:cNvPr id="2" name="Title 1">
            <a:extLst>
              <a:ext uri="{FF2B5EF4-FFF2-40B4-BE49-F238E27FC236}">
                <a16:creationId xmlns:a16="http://schemas.microsoft.com/office/drawing/2014/main" id="{FE5C32EA-B6C9-FD95-C93E-53C2AEF0A3D9}"/>
              </a:ext>
            </a:extLst>
          </p:cNvPr>
          <p:cNvSpPr>
            <a:spLocks noGrp="1"/>
          </p:cNvSpPr>
          <p:nvPr>
            <p:ph type="title"/>
          </p:nvPr>
        </p:nvSpPr>
        <p:spPr>
          <a:xfrm>
            <a:off x="966744" y="535924"/>
            <a:ext cx="9076329" cy="1064277"/>
          </a:xfrm>
        </p:spPr>
        <p:txBody>
          <a:bodyPr/>
          <a:lstStyle/>
          <a:p>
            <a:r>
              <a:rPr lang="en-US" dirty="0"/>
              <a:t>Thread Barrier</a:t>
            </a:r>
          </a:p>
        </p:txBody>
      </p:sp>
    </p:spTree>
    <p:extLst>
      <p:ext uri="{BB962C8B-B14F-4D97-AF65-F5344CB8AC3E}">
        <p14:creationId xmlns:p14="http://schemas.microsoft.com/office/powerpoint/2010/main" val="414938531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Text Box 2"/>
          <p:cNvSpPr txBox="1">
            <a:spLocks noChangeArrowheads="1"/>
          </p:cNvSpPr>
          <p:nvPr/>
        </p:nvSpPr>
        <p:spPr bwMode="auto">
          <a:xfrm>
            <a:off x="1981201" y="1600201"/>
            <a:ext cx="8228013" cy="49879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lstStyle>
            <a:lvl1pPr marL="457200" indent="-457200"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1pPr>
            <a:lvl2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2pPr>
            <a:lvl3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3pPr>
            <a:lvl4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4pPr>
            <a:lvl5pPr eaLnBrk="0" hangingPunc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457200" algn="l"/>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Lst>
              <a:defRPr>
                <a:solidFill>
                  <a:schemeClr val="bg1"/>
                </a:solidFill>
                <a:latin typeface="Arial" panose="020B0604020202020204" pitchFamily="34" charset="0"/>
                <a:cs typeface="DejaVu Sans" charset="0"/>
              </a:defRPr>
            </a:lvl9pPr>
          </a:lstStyle>
          <a:p>
            <a:pPr eaLnBrk="1" hangingPunct="1">
              <a:spcBef>
                <a:spcPts val="800"/>
              </a:spcBef>
              <a:buFont typeface="Arial" panose="020B0604020202020204" pitchFamily="34" charset="0"/>
              <a:buChar char="•"/>
            </a:pPr>
            <a:r>
              <a:rPr lang="en-US" altLang="en-US" sz="3200" dirty="0">
                <a:solidFill>
                  <a:srgbClr val="000000"/>
                </a:solidFill>
                <a:latin typeface="+mj-lt"/>
              </a:rPr>
              <a:t>Block threads until N threads have arrived</a:t>
            </a:r>
            <a:br>
              <a:rPr lang="en-US" altLang="en-US" sz="3200" dirty="0">
                <a:solidFill>
                  <a:srgbClr val="000000"/>
                </a:solidFill>
                <a:latin typeface="+mj-lt"/>
              </a:rPr>
            </a:br>
            <a:endParaRPr lang="en-US" altLang="en-US" sz="3200" dirty="0">
              <a:solidFill>
                <a:srgbClr val="000000"/>
              </a:solidFill>
              <a:latin typeface="+mj-lt"/>
            </a:endParaRPr>
          </a:p>
          <a:p>
            <a:pPr eaLnBrk="1" hangingPunct="1">
              <a:spcBef>
                <a:spcPts val="800"/>
              </a:spcBef>
            </a:pPr>
            <a:r>
              <a:rPr lang="en-US" altLang="en-US" sz="3200" dirty="0">
                <a:solidFill>
                  <a:srgbClr val="000000"/>
                </a:solidFill>
                <a:latin typeface="+mj-lt"/>
              </a:rPr>
              <a:t>struct barrier {</a:t>
            </a:r>
          </a:p>
          <a:p>
            <a:pPr eaLnBrk="1" hangingPunct="1">
              <a:spcBef>
                <a:spcPts val="800"/>
              </a:spcBef>
            </a:pPr>
            <a:r>
              <a:rPr lang="en-US" altLang="en-US" sz="3200" dirty="0">
                <a:solidFill>
                  <a:srgbClr val="000000"/>
                </a:solidFill>
                <a:latin typeface="+mj-lt"/>
              </a:rPr>
              <a:t>     int arrived = 0; int max = 5;</a:t>
            </a:r>
          </a:p>
          <a:p>
            <a:pPr eaLnBrk="1" hangingPunct="1">
              <a:spcBef>
                <a:spcPts val="800"/>
              </a:spcBef>
            </a:pPr>
            <a:r>
              <a:rPr lang="en-US" altLang="en-US" sz="3200" dirty="0">
                <a:solidFill>
                  <a:srgbClr val="000000"/>
                </a:solidFill>
                <a:latin typeface="+mj-lt"/>
              </a:rPr>
              <a:t>     </a:t>
            </a:r>
            <a:r>
              <a:rPr lang="en-US" altLang="en-US" sz="3200" dirty="0" err="1">
                <a:solidFill>
                  <a:srgbClr val="000000"/>
                </a:solidFill>
                <a:latin typeface="+mj-lt"/>
              </a:rPr>
              <a:t>pthread_mutex_lock</a:t>
            </a:r>
            <a:r>
              <a:rPr lang="en-US" altLang="en-US" sz="3200" dirty="0">
                <a:solidFill>
                  <a:srgbClr val="000000"/>
                </a:solidFill>
                <a:latin typeface="+mj-lt"/>
              </a:rPr>
              <a:t> mutex;   // unlocked!</a:t>
            </a:r>
          </a:p>
          <a:p>
            <a:pPr eaLnBrk="1" hangingPunct="1">
              <a:spcBef>
                <a:spcPts val="800"/>
              </a:spcBef>
            </a:pPr>
            <a:r>
              <a:rPr lang="en-US" altLang="en-US" sz="3200" dirty="0">
                <a:solidFill>
                  <a:srgbClr val="000000"/>
                </a:solidFill>
                <a:latin typeface="+mj-lt"/>
              </a:rPr>
              <a:t>     </a:t>
            </a:r>
            <a:r>
              <a:rPr lang="en-US" altLang="en-US" sz="3200" dirty="0" err="1">
                <a:solidFill>
                  <a:srgbClr val="000000"/>
                </a:solidFill>
                <a:latin typeface="+mj-lt"/>
              </a:rPr>
              <a:t>pthread_mutex_lock</a:t>
            </a:r>
            <a:r>
              <a:rPr lang="en-US" altLang="en-US" sz="3200" dirty="0">
                <a:solidFill>
                  <a:srgbClr val="000000"/>
                </a:solidFill>
                <a:latin typeface="+mj-lt"/>
              </a:rPr>
              <a:t> * blockers; // array</a:t>
            </a:r>
          </a:p>
          <a:p>
            <a:pPr eaLnBrk="1" hangingPunct="1">
              <a:spcBef>
                <a:spcPts val="800"/>
              </a:spcBef>
            </a:pPr>
            <a:r>
              <a:rPr lang="en-US" altLang="en-US" sz="3200" dirty="0">
                <a:solidFill>
                  <a:srgbClr val="000000"/>
                </a:solidFill>
                <a:latin typeface="+mj-lt"/>
              </a:rPr>
              <a:t>}</a:t>
            </a:r>
          </a:p>
        </p:txBody>
      </p:sp>
      <p:sp>
        <p:nvSpPr>
          <p:cNvPr id="2" name="Title 1">
            <a:extLst>
              <a:ext uri="{FF2B5EF4-FFF2-40B4-BE49-F238E27FC236}">
                <a16:creationId xmlns:a16="http://schemas.microsoft.com/office/drawing/2014/main" id="{0EA2DA39-7990-65EB-4EA4-C0652DF8BB97}"/>
              </a:ext>
            </a:extLst>
          </p:cNvPr>
          <p:cNvSpPr>
            <a:spLocks noGrp="1"/>
          </p:cNvSpPr>
          <p:nvPr>
            <p:ph type="title"/>
          </p:nvPr>
        </p:nvSpPr>
        <p:spPr>
          <a:xfrm>
            <a:off x="966744" y="535924"/>
            <a:ext cx="9076329" cy="1064277"/>
          </a:xfrm>
        </p:spPr>
        <p:txBody>
          <a:bodyPr/>
          <a:lstStyle/>
          <a:p>
            <a:r>
              <a:rPr lang="en-US" dirty="0"/>
              <a:t>Thread Barrier</a:t>
            </a:r>
          </a:p>
        </p:txBody>
      </p:sp>
    </p:spTree>
    <p:extLst>
      <p:ext uri="{BB962C8B-B14F-4D97-AF65-F5344CB8AC3E}">
        <p14:creationId xmlns:p14="http://schemas.microsoft.com/office/powerpoint/2010/main" val="4032878638"/>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Text Box 2"/>
          <p:cNvSpPr txBox="1">
            <a:spLocks noChangeArrowheads="1"/>
          </p:cNvSpPr>
          <p:nvPr/>
        </p:nvSpPr>
        <p:spPr bwMode="auto">
          <a:xfrm>
            <a:off x="1981201" y="709613"/>
            <a:ext cx="8228013" cy="56689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lstStyle>
            <a:lvl1pPr marL="342900" indent="-341313" eaLnBrk="0" hangingPunct="0">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bg1"/>
                </a:solidFill>
                <a:latin typeface="Arial" panose="020B0604020202020204" pitchFamily="34" charset="0"/>
                <a:cs typeface="DejaVu Sans" charset="0"/>
              </a:defRPr>
            </a:lvl1pPr>
            <a:lvl2pPr eaLnBrk="0" hangingPunct="0">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bg1"/>
                </a:solidFill>
                <a:latin typeface="Arial" panose="020B0604020202020204" pitchFamily="34" charset="0"/>
                <a:cs typeface="DejaVu Sans" charset="0"/>
              </a:defRPr>
            </a:lvl2pPr>
            <a:lvl3pPr eaLnBrk="0" hangingPunct="0">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bg1"/>
                </a:solidFill>
                <a:latin typeface="Arial" panose="020B0604020202020204" pitchFamily="34" charset="0"/>
                <a:cs typeface="DejaVu Sans" charset="0"/>
              </a:defRPr>
            </a:lvl3pPr>
            <a:lvl4pPr eaLnBrk="0" hangingPunct="0">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bg1"/>
                </a:solidFill>
                <a:latin typeface="Arial" panose="020B0604020202020204" pitchFamily="34" charset="0"/>
                <a:cs typeface="DejaVu Sans" charset="0"/>
              </a:defRPr>
            </a:lvl4pPr>
            <a:lvl5pPr eaLnBrk="0" hangingPunct="0">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bg1"/>
                </a:solidFill>
                <a:latin typeface="Arial" panose="020B0604020202020204" pitchFamily="34"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bg1"/>
                </a:solidFill>
                <a:latin typeface="Arial" panose="020B0604020202020204" pitchFamily="34"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bg1"/>
                </a:solidFill>
                <a:latin typeface="Arial" panose="020B0604020202020204" pitchFamily="34"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bg1"/>
                </a:solidFill>
                <a:latin typeface="Arial" panose="020B0604020202020204" pitchFamily="34"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bg1"/>
                </a:solidFill>
                <a:latin typeface="Arial" panose="020B0604020202020204" pitchFamily="34" charset="0"/>
                <a:cs typeface="DejaVu Sans" charset="0"/>
              </a:defRPr>
            </a:lvl9pPr>
          </a:lstStyle>
          <a:p>
            <a:pPr eaLnBrk="1" hangingPunct="1">
              <a:spcBef>
                <a:spcPts val="800"/>
              </a:spcBef>
            </a:pPr>
            <a:r>
              <a:rPr lang="en-US" altLang="en-US" dirty="0">
                <a:solidFill>
                  <a:srgbClr val="000000"/>
                </a:solidFill>
                <a:latin typeface="+mj-lt"/>
              </a:rPr>
              <a:t>Enter() {</a:t>
            </a:r>
          </a:p>
          <a:p>
            <a:pPr eaLnBrk="1" hangingPunct="1">
              <a:spcBef>
                <a:spcPts val="800"/>
              </a:spcBef>
            </a:pPr>
            <a:r>
              <a:rPr lang="en-US" altLang="en-US" dirty="0">
                <a:solidFill>
                  <a:srgbClr val="000000"/>
                </a:solidFill>
                <a:latin typeface="+mj-lt"/>
              </a:rPr>
              <a:t>    lock(</a:t>
            </a:r>
            <a:r>
              <a:rPr lang="en-US" altLang="en-US" dirty="0" err="1">
                <a:solidFill>
                  <a:srgbClr val="000000"/>
                </a:solidFill>
                <a:latin typeface="+mj-lt"/>
              </a:rPr>
              <a:t>mutex</a:t>
            </a:r>
            <a:r>
              <a:rPr lang="en-US" altLang="en-US" dirty="0">
                <a:solidFill>
                  <a:srgbClr val="000000"/>
                </a:solidFill>
                <a:latin typeface="+mj-lt"/>
              </a:rPr>
              <a:t>);</a:t>
            </a:r>
          </a:p>
          <a:p>
            <a:pPr eaLnBrk="1" hangingPunct="1">
              <a:spcBef>
                <a:spcPts val="800"/>
              </a:spcBef>
            </a:pPr>
            <a:r>
              <a:rPr lang="en-US" altLang="en-US" dirty="0">
                <a:solidFill>
                  <a:srgbClr val="000000"/>
                </a:solidFill>
                <a:latin typeface="+mj-lt"/>
              </a:rPr>
              <a:t>    arrived++;</a:t>
            </a:r>
          </a:p>
          <a:p>
            <a:pPr eaLnBrk="1" hangingPunct="1">
              <a:spcBef>
                <a:spcPts val="800"/>
              </a:spcBef>
            </a:pPr>
            <a:r>
              <a:rPr lang="en-US" altLang="en-US" dirty="0">
                <a:solidFill>
                  <a:srgbClr val="000000"/>
                </a:solidFill>
                <a:latin typeface="+mj-lt"/>
              </a:rPr>
              <a:t>    if(arrived &lt; max) {</a:t>
            </a:r>
          </a:p>
          <a:p>
            <a:pPr eaLnBrk="1" hangingPunct="1">
              <a:spcBef>
                <a:spcPts val="800"/>
              </a:spcBef>
            </a:pPr>
            <a:r>
              <a:rPr lang="en-US" altLang="en-US" dirty="0">
                <a:solidFill>
                  <a:srgbClr val="000000"/>
                </a:solidFill>
                <a:latin typeface="+mj-lt"/>
              </a:rPr>
              <a:t>          </a:t>
            </a:r>
            <a:r>
              <a:rPr lang="en-US" altLang="en-US" dirty="0" err="1">
                <a:solidFill>
                  <a:srgbClr val="000000"/>
                </a:solidFill>
                <a:latin typeface="+mj-lt"/>
              </a:rPr>
              <a:t>malloc</a:t>
            </a:r>
            <a:r>
              <a:rPr lang="en-US" altLang="en-US" dirty="0">
                <a:solidFill>
                  <a:srgbClr val="000000"/>
                </a:solidFill>
                <a:latin typeface="+mj-lt"/>
              </a:rPr>
              <a:t> a new lock X</a:t>
            </a:r>
          </a:p>
          <a:p>
            <a:pPr eaLnBrk="1" hangingPunct="1">
              <a:spcBef>
                <a:spcPts val="800"/>
              </a:spcBef>
            </a:pPr>
            <a:r>
              <a:rPr lang="en-US" altLang="en-US" dirty="0">
                <a:solidFill>
                  <a:srgbClr val="000000"/>
                </a:solidFill>
                <a:latin typeface="+mj-lt"/>
              </a:rPr>
              <a:t>          </a:t>
            </a:r>
            <a:r>
              <a:rPr lang="en-US" altLang="en-US" dirty="0" err="1">
                <a:solidFill>
                  <a:srgbClr val="000000"/>
                </a:solidFill>
                <a:latin typeface="+mj-lt"/>
              </a:rPr>
              <a:t>realloc</a:t>
            </a:r>
            <a:r>
              <a:rPr lang="en-US" altLang="en-US" dirty="0">
                <a:solidFill>
                  <a:srgbClr val="000000"/>
                </a:solidFill>
                <a:latin typeface="+mj-lt"/>
              </a:rPr>
              <a:t> blockers and add X to the array</a:t>
            </a:r>
          </a:p>
          <a:p>
            <a:pPr eaLnBrk="1" hangingPunct="1">
              <a:spcBef>
                <a:spcPts val="800"/>
              </a:spcBef>
            </a:pPr>
            <a:r>
              <a:rPr lang="en-US" altLang="en-US" dirty="0">
                <a:solidFill>
                  <a:srgbClr val="000000"/>
                </a:solidFill>
                <a:latin typeface="+mj-lt"/>
              </a:rPr>
              <a:t>          lock X to lock</a:t>
            </a:r>
          </a:p>
          <a:p>
            <a:pPr eaLnBrk="1" hangingPunct="1">
              <a:spcBef>
                <a:spcPts val="800"/>
              </a:spcBef>
            </a:pPr>
            <a:r>
              <a:rPr lang="en-US" altLang="en-US" dirty="0">
                <a:solidFill>
                  <a:srgbClr val="000000"/>
                </a:solidFill>
                <a:latin typeface="+mj-lt"/>
              </a:rPr>
              <a:t>          unlock(</a:t>
            </a:r>
            <a:r>
              <a:rPr lang="en-US" altLang="en-US" dirty="0" err="1">
                <a:solidFill>
                  <a:srgbClr val="000000"/>
                </a:solidFill>
                <a:latin typeface="+mj-lt"/>
              </a:rPr>
              <a:t>mutex</a:t>
            </a:r>
            <a:r>
              <a:rPr lang="en-US" altLang="en-US" dirty="0">
                <a:solidFill>
                  <a:srgbClr val="000000"/>
                </a:solidFill>
                <a:latin typeface="+mj-lt"/>
              </a:rPr>
              <a:t>); // why is this important to be here?</a:t>
            </a:r>
          </a:p>
          <a:p>
            <a:pPr eaLnBrk="1" hangingPunct="1">
              <a:spcBef>
                <a:spcPts val="800"/>
              </a:spcBef>
            </a:pPr>
            <a:r>
              <a:rPr lang="en-US" altLang="en-US" dirty="0">
                <a:solidFill>
                  <a:srgbClr val="000000"/>
                </a:solidFill>
                <a:latin typeface="+mj-lt"/>
              </a:rPr>
              <a:t>          lock X to block</a:t>
            </a:r>
          </a:p>
          <a:p>
            <a:pPr eaLnBrk="1" hangingPunct="1">
              <a:spcBef>
                <a:spcPts val="800"/>
              </a:spcBef>
            </a:pPr>
            <a:r>
              <a:rPr lang="en-US" altLang="en-US" dirty="0">
                <a:solidFill>
                  <a:srgbClr val="000000"/>
                </a:solidFill>
                <a:latin typeface="+mj-lt"/>
              </a:rPr>
              <a:t>    } else {</a:t>
            </a:r>
          </a:p>
          <a:p>
            <a:pPr eaLnBrk="1" hangingPunct="1">
              <a:spcBef>
                <a:spcPts val="800"/>
              </a:spcBef>
            </a:pPr>
            <a:r>
              <a:rPr lang="en-US" altLang="en-US" dirty="0">
                <a:solidFill>
                  <a:srgbClr val="000000"/>
                </a:solidFill>
                <a:latin typeface="+mj-lt"/>
              </a:rPr>
              <a:t>         unlock(blockers, max – 1);      </a:t>
            </a:r>
          </a:p>
          <a:p>
            <a:pPr eaLnBrk="1" hangingPunct="1">
              <a:spcBef>
                <a:spcPts val="800"/>
              </a:spcBef>
            </a:pPr>
            <a:r>
              <a:rPr lang="en-US" altLang="en-US" dirty="0">
                <a:solidFill>
                  <a:srgbClr val="000000"/>
                </a:solidFill>
                <a:latin typeface="+mj-lt"/>
              </a:rPr>
              <a:t>         unlock(mutex);</a:t>
            </a:r>
          </a:p>
          <a:p>
            <a:pPr eaLnBrk="1" hangingPunct="1">
              <a:spcBef>
                <a:spcPts val="800"/>
              </a:spcBef>
            </a:pPr>
            <a:r>
              <a:rPr lang="en-US" altLang="en-US" dirty="0">
                <a:solidFill>
                  <a:srgbClr val="000000"/>
                </a:solidFill>
                <a:latin typeface="+mj-lt"/>
              </a:rPr>
              <a:t>    }</a:t>
            </a:r>
          </a:p>
          <a:p>
            <a:pPr eaLnBrk="1" hangingPunct="1">
              <a:spcBef>
                <a:spcPts val="800"/>
              </a:spcBef>
            </a:pPr>
            <a:r>
              <a:rPr lang="en-US" altLang="en-US" dirty="0">
                <a:solidFill>
                  <a:srgbClr val="000000"/>
                </a:solidFill>
                <a:latin typeface="+mj-lt"/>
              </a:rPr>
              <a:t>}</a:t>
            </a:r>
          </a:p>
        </p:txBody>
      </p:sp>
      <p:sp>
        <p:nvSpPr>
          <p:cNvPr id="2" name="Title 1">
            <a:extLst>
              <a:ext uri="{FF2B5EF4-FFF2-40B4-BE49-F238E27FC236}">
                <a16:creationId xmlns:a16="http://schemas.microsoft.com/office/drawing/2014/main" id="{546C47BA-D6BD-049A-DC14-9A8DCCCF0DBE}"/>
              </a:ext>
            </a:extLst>
          </p:cNvPr>
          <p:cNvSpPr>
            <a:spLocks noGrp="1"/>
          </p:cNvSpPr>
          <p:nvPr>
            <p:ph type="title"/>
          </p:nvPr>
        </p:nvSpPr>
        <p:spPr>
          <a:xfrm>
            <a:off x="966744" y="-82279"/>
            <a:ext cx="9076329" cy="1064277"/>
          </a:xfrm>
        </p:spPr>
        <p:txBody>
          <a:bodyPr/>
          <a:lstStyle/>
          <a:p>
            <a:r>
              <a:rPr lang="en-US" dirty="0"/>
              <a:t>Thread Barrier</a:t>
            </a:r>
          </a:p>
        </p:txBody>
      </p:sp>
    </p:spTree>
    <p:extLst>
      <p:ext uri="{BB962C8B-B14F-4D97-AF65-F5344CB8AC3E}">
        <p14:creationId xmlns:p14="http://schemas.microsoft.com/office/powerpoint/2010/main" val="199809983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46719-AFDC-7D0C-CE34-D12F1042D35E}"/>
              </a:ext>
            </a:extLst>
          </p:cNvPr>
          <p:cNvSpPr>
            <a:spLocks noGrp="1"/>
          </p:cNvSpPr>
          <p:nvPr>
            <p:ph type="title"/>
          </p:nvPr>
        </p:nvSpPr>
        <p:spPr/>
        <p:txBody>
          <a:bodyPr/>
          <a:lstStyle/>
          <a:p>
            <a:r>
              <a:rPr lang="en-US" dirty="0"/>
              <a:t>Semaphores</a:t>
            </a:r>
          </a:p>
        </p:txBody>
      </p:sp>
      <p:sp>
        <p:nvSpPr>
          <p:cNvPr id="3" name="Content Placeholder 2">
            <a:extLst>
              <a:ext uri="{FF2B5EF4-FFF2-40B4-BE49-F238E27FC236}">
                <a16:creationId xmlns:a16="http://schemas.microsoft.com/office/drawing/2014/main" id="{BD405E43-5132-83CC-04C6-DD8B5B2C4F5C}"/>
              </a:ext>
            </a:extLst>
          </p:cNvPr>
          <p:cNvSpPr>
            <a:spLocks noGrp="1"/>
          </p:cNvSpPr>
          <p:nvPr>
            <p:ph idx="1"/>
          </p:nvPr>
        </p:nvSpPr>
        <p:spPr>
          <a:xfrm>
            <a:off x="966745" y="2248257"/>
            <a:ext cx="7986756" cy="3085743"/>
          </a:xfrm>
        </p:spPr>
        <p:txBody>
          <a:bodyPr>
            <a:normAutofit/>
          </a:bodyPr>
          <a:lstStyle/>
          <a:p>
            <a:r>
              <a:rPr lang="en-US" dirty="0"/>
              <a:t>Idea: use the mutex lock to protect an integer counter.  If the counter is greater than 0, decrement it and allow the thread to pass.  Increment it when the thread has passed the critical section.  Otherwise, block until the counter is greater than 0 again.</a:t>
            </a:r>
          </a:p>
          <a:p>
            <a:r>
              <a:rPr lang="en-US" dirty="0"/>
              <a:t>The “wait” operation is often called “P” and the “signal” operation is often called “V,” from the Dutch words “</a:t>
            </a:r>
            <a:r>
              <a:rPr lang="en-US" dirty="0" err="1"/>
              <a:t>proberen</a:t>
            </a:r>
            <a:r>
              <a:rPr lang="en-US" dirty="0"/>
              <a:t>” (“test”) and “</a:t>
            </a:r>
            <a:r>
              <a:rPr lang="en-US" dirty="0" err="1"/>
              <a:t>verhogen</a:t>
            </a:r>
            <a:r>
              <a:rPr lang="en-US" dirty="0"/>
              <a:t>” (“increment”), coined by Dijkstra.</a:t>
            </a:r>
          </a:p>
          <a:p>
            <a:r>
              <a:rPr lang="en-US" dirty="0"/>
              <a:t>Exercise: How would you use locks to implement a Semaphore?</a:t>
            </a:r>
          </a:p>
        </p:txBody>
      </p:sp>
      <p:pic>
        <p:nvPicPr>
          <p:cNvPr id="1026" name="Picture 2">
            <a:extLst>
              <a:ext uri="{FF2B5EF4-FFF2-40B4-BE49-F238E27FC236}">
                <a16:creationId xmlns:a16="http://schemas.microsoft.com/office/drawing/2014/main" id="{FC3EC761-16AA-57E7-C061-8834D9A08A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15450" y="2248257"/>
            <a:ext cx="2552700" cy="38290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2C46AA8-1168-0EAB-FF0F-51394E0EFC78}"/>
              </a:ext>
            </a:extLst>
          </p:cNvPr>
          <p:cNvSpPr txBox="1"/>
          <p:nvPr/>
        </p:nvSpPr>
        <p:spPr>
          <a:xfrm>
            <a:off x="4205287" y="6143224"/>
            <a:ext cx="7662863" cy="646331"/>
          </a:xfrm>
          <a:prstGeom prst="rect">
            <a:avLst/>
          </a:prstGeom>
          <a:noFill/>
        </p:spPr>
        <p:txBody>
          <a:bodyPr wrap="square">
            <a:spAutoFit/>
          </a:bodyPr>
          <a:lstStyle/>
          <a:p>
            <a:pPr algn="r"/>
            <a:r>
              <a:rPr lang="en-US" dirty="0"/>
              <a:t>The original uploader was </a:t>
            </a:r>
            <a:r>
              <a:rPr lang="en-US" dirty="0" err="1"/>
              <a:t>AmosWolfe</a:t>
            </a:r>
            <a:r>
              <a:rPr lang="en-US" dirty="0"/>
              <a:t> at English Wikipedia., CC BY 2.0 &lt;https://creativecommons.org/licenses/by/2.0&gt;, via Wikimedia Commons</a:t>
            </a:r>
          </a:p>
        </p:txBody>
      </p:sp>
    </p:spTree>
    <p:extLst>
      <p:ext uri="{BB962C8B-B14F-4D97-AF65-F5344CB8AC3E}">
        <p14:creationId xmlns:p14="http://schemas.microsoft.com/office/powerpoint/2010/main" val="1136972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46719-AFDC-7D0C-CE34-D12F1042D35E}"/>
              </a:ext>
            </a:extLst>
          </p:cNvPr>
          <p:cNvSpPr>
            <a:spLocks noGrp="1"/>
          </p:cNvSpPr>
          <p:nvPr>
            <p:ph type="title"/>
          </p:nvPr>
        </p:nvSpPr>
        <p:spPr>
          <a:xfrm>
            <a:off x="966744" y="-95584"/>
            <a:ext cx="9076329" cy="1064277"/>
          </a:xfrm>
        </p:spPr>
        <p:txBody>
          <a:bodyPr/>
          <a:lstStyle/>
          <a:p>
            <a:r>
              <a:rPr lang="en-US" dirty="0"/>
              <a:t>Semaphores</a:t>
            </a:r>
          </a:p>
        </p:txBody>
      </p:sp>
      <p:sp>
        <p:nvSpPr>
          <p:cNvPr id="7" name="TextBox 6">
            <a:extLst>
              <a:ext uri="{FF2B5EF4-FFF2-40B4-BE49-F238E27FC236}">
                <a16:creationId xmlns:a16="http://schemas.microsoft.com/office/drawing/2014/main" id="{9FFBBD81-1FD3-FF7B-CDA7-EEBAE7B8A9CB}"/>
              </a:ext>
            </a:extLst>
          </p:cNvPr>
          <p:cNvSpPr txBox="1"/>
          <p:nvPr/>
        </p:nvSpPr>
        <p:spPr>
          <a:xfrm>
            <a:off x="966744" y="778083"/>
            <a:ext cx="5578194" cy="6740307"/>
          </a:xfrm>
          <a:prstGeom prst="rect">
            <a:avLst/>
          </a:prstGeom>
          <a:noFill/>
        </p:spPr>
        <p:txBody>
          <a:bodyPr wrap="none" rtlCol="0">
            <a:spAutoFit/>
          </a:bodyPr>
          <a:lstStyle/>
          <a:p>
            <a:r>
              <a:rPr lang="en-US" sz="1200" dirty="0"/>
              <a:t>class </a:t>
            </a:r>
            <a:r>
              <a:rPr lang="en-US" sz="1200" dirty="0" err="1"/>
              <a:t>CountingSemaphore</a:t>
            </a:r>
            <a:r>
              <a:rPr lang="en-US" sz="1200" dirty="0"/>
              <a:t> {</a:t>
            </a:r>
          </a:p>
          <a:p>
            <a:r>
              <a:rPr lang="en-US" sz="1200" dirty="0"/>
              <a:t>    volatile int </a:t>
            </a:r>
            <a:r>
              <a:rPr lang="en-US" sz="1200" dirty="0" err="1"/>
              <a:t>resourceCount</a:t>
            </a:r>
            <a:endParaRPr lang="en-US" sz="1200" dirty="0"/>
          </a:p>
          <a:p>
            <a:r>
              <a:rPr lang="en-US" sz="1200" dirty="0"/>
              <a:t>    List&lt;Mutex&gt; locks</a:t>
            </a:r>
          </a:p>
          <a:p>
            <a:r>
              <a:rPr lang="en-US" sz="1200" dirty="0"/>
              <a:t>    Mutex </a:t>
            </a:r>
            <a:r>
              <a:rPr lang="en-US" sz="1200" dirty="0" err="1"/>
              <a:t>mainLock</a:t>
            </a:r>
            <a:endParaRPr lang="en-US" sz="1200" dirty="0"/>
          </a:p>
          <a:p>
            <a:endParaRPr lang="en-US" sz="1200" dirty="0"/>
          </a:p>
          <a:p>
            <a:r>
              <a:rPr lang="en-US" sz="1200" dirty="0"/>
              <a:t>    // Wait operation (P)</a:t>
            </a:r>
          </a:p>
          <a:p>
            <a:r>
              <a:rPr lang="en-US" sz="1200" dirty="0"/>
              <a:t>    void wait() {</a:t>
            </a:r>
          </a:p>
          <a:p>
            <a:r>
              <a:rPr lang="en-US" sz="1200" dirty="0"/>
              <a:t>        </a:t>
            </a:r>
            <a:r>
              <a:rPr lang="en-US" sz="1200" dirty="0" err="1"/>
              <a:t>mainLock.acquire</a:t>
            </a:r>
            <a:r>
              <a:rPr lang="en-US" sz="1200" dirty="0"/>
              <a:t>()  // Protect the shared structure</a:t>
            </a:r>
          </a:p>
          <a:p>
            <a:endParaRPr lang="en-US" sz="1200" dirty="0"/>
          </a:p>
          <a:p>
            <a:r>
              <a:rPr lang="en-US" sz="1200" dirty="0"/>
              <a:t>        if (</a:t>
            </a:r>
            <a:r>
              <a:rPr lang="en-US" sz="1200" dirty="0" err="1"/>
              <a:t>resourceCount</a:t>
            </a:r>
            <a:r>
              <a:rPr lang="en-US" sz="1200" dirty="0"/>
              <a:t> &lt;= 0) {</a:t>
            </a:r>
          </a:p>
          <a:p>
            <a:r>
              <a:rPr lang="en-US" sz="1200" dirty="0"/>
              <a:t>            </a:t>
            </a:r>
            <a:r>
              <a:rPr lang="en-US" sz="1200" dirty="0" err="1"/>
              <a:t>resourceCount</a:t>
            </a:r>
            <a:r>
              <a:rPr lang="en-US" sz="1200" dirty="0"/>
              <a:t> = </a:t>
            </a:r>
            <a:r>
              <a:rPr lang="en-US" sz="1200" dirty="0" err="1"/>
              <a:t>resourceCount</a:t>
            </a:r>
            <a:r>
              <a:rPr lang="en-US" sz="1200" dirty="0"/>
              <a:t> – 1</a:t>
            </a:r>
          </a:p>
          <a:p>
            <a:r>
              <a:rPr lang="en-US" sz="1200" dirty="0"/>
              <a:t>            Lock </a:t>
            </a:r>
            <a:r>
              <a:rPr lang="en-US" sz="1200" dirty="0" err="1"/>
              <a:t>lock</a:t>
            </a:r>
            <a:r>
              <a:rPr lang="en-US" sz="1200" dirty="0"/>
              <a:t> = new Lock(LOCKED) // Create a new lock that is locked by default</a:t>
            </a:r>
          </a:p>
          <a:p>
            <a:r>
              <a:rPr lang="en-US" sz="1200" dirty="0"/>
              <a:t>            </a:t>
            </a:r>
            <a:r>
              <a:rPr lang="en-US" sz="1200" dirty="0" err="1"/>
              <a:t>locks.append</a:t>
            </a:r>
            <a:r>
              <a:rPr lang="en-US" sz="1200" dirty="0"/>
              <a:t>(lock)</a:t>
            </a:r>
          </a:p>
          <a:p>
            <a:r>
              <a:rPr lang="en-US" sz="1200" dirty="0"/>
              <a:t>            </a:t>
            </a:r>
            <a:r>
              <a:rPr lang="en-US" sz="1200" dirty="0" err="1"/>
              <a:t>mainLock.release</a:t>
            </a:r>
            <a:r>
              <a:rPr lang="en-US" sz="1200" dirty="0"/>
              <a:t>()  // Release the main lock before blocking on the resource lock</a:t>
            </a:r>
          </a:p>
          <a:p>
            <a:r>
              <a:rPr lang="en-US" sz="1200" dirty="0"/>
              <a:t>            </a:t>
            </a:r>
            <a:r>
              <a:rPr lang="en-US" sz="1200" dirty="0" err="1"/>
              <a:t>lock.acquire</a:t>
            </a:r>
            <a:r>
              <a:rPr lang="en-US" sz="1200" dirty="0"/>
              <a:t>()      // Block if the resource is not available</a:t>
            </a:r>
          </a:p>
          <a:p>
            <a:r>
              <a:rPr lang="en-US" sz="1200" dirty="0"/>
              <a:t>        } else {</a:t>
            </a:r>
          </a:p>
          <a:p>
            <a:r>
              <a:rPr lang="en-US" sz="1200" dirty="0"/>
              <a:t>            </a:t>
            </a:r>
            <a:r>
              <a:rPr lang="en-US" sz="1200" dirty="0" err="1"/>
              <a:t>mainLock.release</a:t>
            </a:r>
            <a:r>
              <a:rPr lang="en-US" sz="1200" dirty="0"/>
              <a:t>()</a:t>
            </a:r>
          </a:p>
          <a:p>
            <a:r>
              <a:rPr lang="en-US" sz="1200" dirty="0"/>
              <a:t>        }</a:t>
            </a:r>
          </a:p>
          <a:p>
            <a:r>
              <a:rPr lang="en-US" sz="1200" dirty="0"/>
              <a:t>    }</a:t>
            </a:r>
          </a:p>
          <a:p>
            <a:endParaRPr lang="en-US" sz="1200" dirty="0"/>
          </a:p>
          <a:p>
            <a:r>
              <a:rPr lang="en-US" sz="1200" dirty="0"/>
              <a:t>    // Signal operation (V)</a:t>
            </a:r>
          </a:p>
          <a:p>
            <a:r>
              <a:rPr lang="en-US" sz="1200" dirty="0"/>
              <a:t>    void signal() {</a:t>
            </a:r>
          </a:p>
          <a:p>
            <a:r>
              <a:rPr lang="en-US" sz="1200" dirty="0"/>
              <a:t>        </a:t>
            </a:r>
            <a:r>
              <a:rPr lang="en-US" sz="1200" dirty="0" err="1"/>
              <a:t>mainLock.acquire</a:t>
            </a:r>
            <a:r>
              <a:rPr lang="en-US" sz="1200" dirty="0"/>
              <a:t>()</a:t>
            </a:r>
          </a:p>
          <a:p>
            <a:endParaRPr lang="en-US" sz="1200" dirty="0"/>
          </a:p>
          <a:p>
            <a:r>
              <a:rPr lang="en-US" sz="1200" dirty="0"/>
              <a:t>        if (</a:t>
            </a:r>
            <a:r>
              <a:rPr lang="en-US" sz="1200" dirty="0" err="1"/>
              <a:t>resourceCount</a:t>
            </a:r>
            <a:r>
              <a:rPr lang="en-US" sz="1200" dirty="0"/>
              <a:t> &lt; </a:t>
            </a:r>
            <a:r>
              <a:rPr lang="en-US" sz="1200" dirty="0" err="1"/>
              <a:t>locks.size</a:t>
            </a:r>
            <a:r>
              <a:rPr lang="en-US" sz="1200" dirty="0"/>
              <a:t>()) {</a:t>
            </a:r>
          </a:p>
          <a:p>
            <a:r>
              <a:rPr lang="en-US" sz="1200" dirty="0"/>
              <a:t>            Lock </a:t>
            </a:r>
            <a:r>
              <a:rPr lang="en-US" sz="1200" dirty="0" err="1"/>
              <a:t>lock</a:t>
            </a:r>
            <a:r>
              <a:rPr lang="en-US" sz="1200" dirty="0"/>
              <a:t> = </a:t>
            </a:r>
            <a:r>
              <a:rPr lang="en-US" sz="1200" dirty="0" err="1"/>
              <a:t>locks.pop</a:t>
            </a:r>
            <a:r>
              <a:rPr lang="en-US" sz="1200" dirty="0"/>
              <a:t>()</a:t>
            </a:r>
          </a:p>
          <a:p>
            <a:r>
              <a:rPr lang="en-US" sz="1200" dirty="0"/>
              <a:t>            </a:t>
            </a:r>
            <a:r>
              <a:rPr lang="en-US" sz="1200" dirty="0" err="1"/>
              <a:t>resourceCount</a:t>
            </a:r>
            <a:r>
              <a:rPr lang="en-US" sz="1200" dirty="0"/>
              <a:t> = </a:t>
            </a:r>
            <a:r>
              <a:rPr lang="en-US" sz="1200" dirty="0" err="1"/>
              <a:t>resourceCount</a:t>
            </a:r>
            <a:r>
              <a:rPr lang="en-US" sz="1200" dirty="0"/>
              <a:t> + 1</a:t>
            </a:r>
          </a:p>
          <a:p>
            <a:r>
              <a:rPr lang="en-US" sz="1200" dirty="0"/>
              <a:t>            </a:t>
            </a:r>
            <a:r>
              <a:rPr lang="en-US" sz="1200" dirty="0" err="1"/>
              <a:t>lock.release</a:t>
            </a:r>
            <a:r>
              <a:rPr lang="en-US" sz="1200" dirty="0"/>
              <a:t>()  // Release one of the resource locks</a:t>
            </a:r>
          </a:p>
          <a:p>
            <a:r>
              <a:rPr lang="en-US" sz="1200" dirty="0"/>
              <a:t>        }</a:t>
            </a:r>
          </a:p>
          <a:p>
            <a:endParaRPr lang="en-US" sz="1200" dirty="0"/>
          </a:p>
          <a:p>
            <a:r>
              <a:rPr lang="en-US" sz="1200" dirty="0"/>
              <a:t>        </a:t>
            </a:r>
            <a:r>
              <a:rPr lang="en-US" sz="1200" dirty="0" err="1"/>
              <a:t>mainLock.release</a:t>
            </a:r>
            <a:r>
              <a:rPr lang="en-US" sz="1200" dirty="0"/>
              <a:t>()</a:t>
            </a:r>
          </a:p>
          <a:p>
            <a:r>
              <a:rPr lang="en-US" sz="1200" dirty="0"/>
              <a:t>    }</a:t>
            </a:r>
          </a:p>
          <a:p>
            <a:r>
              <a:rPr lang="en-US" sz="1200" dirty="0"/>
              <a:t>}</a:t>
            </a:r>
          </a:p>
          <a:p>
            <a:endParaRPr lang="en-US" sz="1200" dirty="0"/>
          </a:p>
          <a:p>
            <a:endParaRPr lang="en-US" sz="1200" dirty="0"/>
          </a:p>
          <a:p>
            <a:endParaRPr lang="en-US" sz="1200" dirty="0"/>
          </a:p>
        </p:txBody>
      </p:sp>
      <p:sp>
        <p:nvSpPr>
          <p:cNvPr id="9" name="Cloud 8">
            <a:extLst>
              <a:ext uri="{FF2B5EF4-FFF2-40B4-BE49-F238E27FC236}">
                <a16:creationId xmlns:a16="http://schemas.microsoft.com/office/drawing/2014/main" id="{3E300AA0-D326-A867-5DEA-1C4EB418574F}"/>
              </a:ext>
            </a:extLst>
          </p:cNvPr>
          <p:cNvSpPr/>
          <p:nvPr/>
        </p:nvSpPr>
        <p:spPr>
          <a:xfrm>
            <a:off x="5504908" y="680720"/>
            <a:ext cx="3860800" cy="1477437"/>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Strong semaphores</a:t>
            </a:r>
            <a:r>
              <a:rPr lang="en-US" dirty="0"/>
              <a:t>: the List&lt;Mutex&gt; pops in FIFO order</a:t>
            </a:r>
          </a:p>
        </p:txBody>
      </p:sp>
    </p:spTree>
    <p:extLst>
      <p:ext uri="{BB962C8B-B14F-4D97-AF65-F5344CB8AC3E}">
        <p14:creationId xmlns:p14="http://schemas.microsoft.com/office/powerpoint/2010/main" val="754532187"/>
      </p:ext>
    </p:extLst>
  </p:cSld>
  <p:clrMapOvr>
    <a:masterClrMapping/>
  </p:clrMapOvr>
</p:sld>
</file>

<file path=ppt/theme/theme1.xml><?xml version="1.0" encoding="utf-8"?>
<a:theme xmlns:a="http://schemas.openxmlformats.org/drawingml/2006/main" name="Marrakesh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Goudy">
      <a:majorFont>
        <a:latin typeface="Goudy Old Style"/>
        <a:ea typeface=""/>
        <a:cs typeface=""/>
      </a:majorFont>
      <a:minorFont>
        <a:latin typeface="Goudy Old Sty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rrakeshVTI" id="{DCD97A9B-DAE4-42FA-B2F9-0A5C34F43D6C}" vid="{A7163F41-974B-4A88-831F-D9DFFFE40C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125</TotalTime>
  <Words>2156</Words>
  <Application>Microsoft Office PowerPoint</Application>
  <PresentationFormat>Widescreen</PresentationFormat>
  <Paragraphs>305</Paragraphs>
  <Slides>20</Slides>
  <Notes>7</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Aptos</vt:lpstr>
      <vt:lpstr>Arial</vt:lpstr>
      <vt:lpstr>Calibri</vt:lpstr>
      <vt:lpstr>Goudy Old Style</vt:lpstr>
      <vt:lpstr>Times New Roman</vt:lpstr>
      <vt:lpstr>MarrakeshVTI</vt:lpstr>
      <vt:lpstr>Semaphores</vt:lpstr>
      <vt:lpstr>Mutex Locks</vt:lpstr>
      <vt:lpstr>Thread Barrier</vt:lpstr>
      <vt:lpstr>Thread Barrier</vt:lpstr>
      <vt:lpstr>Thread Barrier</vt:lpstr>
      <vt:lpstr>Thread Barrier</vt:lpstr>
      <vt:lpstr>Thread Barrier</vt:lpstr>
      <vt:lpstr>Semaphores</vt:lpstr>
      <vt:lpstr>Semaphores</vt:lpstr>
      <vt:lpstr>Semaphore Operations</vt:lpstr>
      <vt:lpstr>Classic Problems using Semaphores</vt:lpstr>
      <vt:lpstr>Producer-Consumer Problem</vt:lpstr>
      <vt:lpstr>Database Reader/Writer Problem</vt:lpstr>
      <vt:lpstr>Dining Philosophers Problem</vt:lpstr>
      <vt:lpstr>Dining Philosophers Problem</vt:lpstr>
      <vt:lpstr>Dining Philosophers Problem</vt:lpstr>
      <vt:lpstr>Sleeping Barber Problem</vt:lpstr>
      <vt:lpstr>The Roller Coaster Problem</vt:lpstr>
      <vt:lpstr>The Santa Claus Problem</vt:lpstr>
      <vt:lpstr>The Santa Claus Problem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Mongan, William</dc:creator>
  <cp:lastModifiedBy>Mongan, William</cp:lastModifiedBy>
  <cp:revision>114</cp:revision>
  <dcterms:created xsi:type="dcterms:W3CDTF">2024-01-11T18:12:50Z</dcterms:created>
  <dcterms:modified xsi:type="dcterms:W3CDTF">2024-01-12T19:28:26Z</dcterms:modified>
</cp:coreProperties>
</file>

<file path=docProps/thumbnail.jpeg>
</file>